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3.xml" ContentType="application/vnd.openxmlformats-officedocument.presentationml.tags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2"/>
  </p:notesMasterIdLst>
  <p:sldIdLst>
    <p:sldId id="381" r:id="rId2"/>
    <p:sldId id="647" r:id="rId3"/>
    <p:sldId id="756" r:id="rId4"/>
    <p:sldId id="755" r:id="rId5"/>
    <p:sldId id="443" r:id="rId6"/>
    <p:sldId id="383" r:id="rId7"/>
    <p:sldId id="447" r:id="rId8"/>
    <p:sldId id="448" r:id="rId9"/>
    <p:sldId id="758" r:id="rId10"/>
    <p:sldId id="544" r:id="rId11"/>
    <p:sldId id="450" r:id="rId12"/>
    <p:sldId id="797" r:id="rId13"/>
    <p:sldId id="453" r:id="rId14"/>
    <p:sldId id="451" r:id="rId15"/>
    <p:sldId id="454" r:id="rId16"/>
    <p:sldId id="536" r:id="rId17"/>
    <p:sldId id="798" r:id="rId18"/>
    <p:sldId id="455" r:id="rId19"/>
    <p:sldId id="456" r:id="rId20"/>
    <p:sldId id="457" r:id="rId21"/>
    <p:sldId id="537" r:id="rId22"/>
    <p:sldId id="539" r:id="rId23"/>
    <p:sldId id="552" r:id="rId24"/>
    <p:sldId id="458" r:id="rId25"/>
    <p:sldId id="459" r:id="rId26"/>
    <p:sldId id="799" r:id="rId27"/>
    <p:sldId id="460" r:id="rId28"/>
    <p:sldId id="800" r:id="rId29"/>
    <p:sldId id="801" r:id="rId30"/>
    <p:sldId id="462" r:id="rId31"/>
    <p:sldId id="463" r:id="rId32"/>
    <p:sldId id="464" r:id="rId33"/>
    <p:sldId id="466" r:id="rId34"/>
    <p:sldId id="467" r:id="rId35"/>
    <p:sldId id="757" r:id="rId36"/>
    <p:sldId id="470" r:id="rId37"/>
    <p:sldId id="468" r:id="rId38"/>
    <p:sldId id="469" r:id="rId39"/>
    <p:sldId id="472" r:id="rId40"/>
    <p:sldId id="473" r:id="rId41"/>
    <p:sldId id="807" r:id="rId42"/>
    <p:sldId id="474" r:id="rId43"/>
    <p:sldId id="475" r:id="rId44"/>
    <p:sldId id="829" r:id="rId45"/>
    <p:sldId id="476" r:id="rId46"/>
    <p:sldId id="477" r:id="rId47"/>
    <p:sldId id="478" r:id="rId48"/>
    <p:sldId id="479" r:id="rId49"/>
    <p:sldId id="802" r:id="rId50"/>
    <p:sldId id="803" r:id="rId51"/>
    <p:sldId id="804" r:id="rId52"/>
    <p:sldId id="480" r:id="rId53"/>
    <p:sldId id="481" r:id="rId54"/>
    <p:sldId id="808" r:id="rId55"/>
    <p:sldId id="817" r:id="rId56"/>
    <p:sldId id="816" r:id="rId57"/>
    <p:sldId id="814" r:id="rId58"/>
    <p:sldId id="813" r:id="rId59"/>
    <p:sldId id="484" r:id="rId60"/>
    <p:sldId id="485" r:id="rId61"/>
    <p:sldId id="486" r:id="rId62"/>
    <p:sldId id="821" r:id="rId63"/>
    <p:sldId id="822" r:id="rId64"/>
    <p:sldId id="498" r:id="rId65"/>
    <p:sldId id="499" r:id="rId66"/>
    <p:sldId id="500" r:id="rId67"/>
    <p:sldId id="489" r:id="rId68"/>
    <p:sldId id="810" r:id="rId69"/>
    <p:sldId id="818" r:id="rId70"/>
    <p:sldId id="819" r:id="rId71"/>
    <p:sldId id="806" r:id="rId72"/>
    <p:sldId id="805" r:id="rId73"/>
    <p:sldId id="465" r:id="rId74"/>
    <p:sldId id="825" r:id="rId75"/>
    <p:sldId id="826" r:id="rId76"/>
    <p:sldId id="827" r:id="rId77"/>
    <p:sldId id="569" r:id="rId78"/>
    <p:sldId id="576" r:id="rId79"/>
    <p:sldId id="779" r:id="rId80"/>
    <p:sldId id="577" r:id="rId81"/>
    <p:sldId id="578" r:id="rId82"/>
    <p:sldId id="579" r:id="rId83"/>
    <p:sldId id="573" r:id="rId84"/>
    <p:sldId id="566" r:id="rId85"/>
    <p:sldId id="496" r:id="rId86"/>
    <p:sldId id="497" r:id="rId87"/>
    <p:sldId id="770" r:id="rId88"/>
    <p:sldId id="771" r:id="rId89"/>
    <p:sldId id="772" r:id="rId90"/>
    <p:sldId id="780" r:id="rId91"/>
    <p:sldId id="773" r:id="rId92"/>
    <p:sldId id="774" r:id="rId93"/>
    <p:sldId id="775" r:id="rId94"/>
    <p:sldId id="776" r:id="rId95"/>
    <p:sldId id="781" r:id="rId96"/>
    <p:sldId id="784" r:id="rId97"/>
    <p:sldId id="785" r:id="rId98"/>
    <p:sldId id="786" r:id="rId99"/>
    <p:sldId id="787" r:id="rId100"/>
    <p:sldId id="788" r:id="rId101"/>
    <p:sldId id="789" r:id="rId102"/>
    <p:sldId id="790" r:id="rId103"/>
    <p:sldId id="791" r:id="rId104"/>
    <p:sldId id="796" r:id="rId105"/>
    <p:sldId id="792" r:id="rId106"/>
    <p:sldId id="793" r:id="rId107"/>
    <p:sldId id="794" r:id="rId108"/>
    <p:sldId id="795" r:id="rId109"/>
    <p:sldId id="828" r:id="rId110"/>
    <p:sldId id="754" r:id="rId111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65C0557-3108-46E4-A900-05F0BF24E2ED}">
          <p14:sldIdLst>
            <p14:sldId id="381"/>
            <p14:sldId id="647"/>
            <p14:sldId id="756"/>
            <p14:sldId id="755"/>
            <p14:sldId id="443"/>
            <p14:sldId id="383"/>
            <p14:sldId id="447"/>
            <p14:sldId id="448"/>
            <p14:sldId id="758"/>
            <p14:sldId id="544"/>
            <p14:sldId id="450"/>
            <p14:sldId id="797"/>
            <p14:sldId id="453"/>
            <p14:sldId id="451"/>
            <p14:sldId id="454"/>
            <p14:sldId id="536"/>
            <p14:sldId id="798"/>
            <p14:sldId id="455"/>
            <p14:sldId id="456"/>
            <p14:sldId id="457"/>
            <p14:sldId id="537"/>
            <p14:sldId id="539"/>
            <p14:sldId id="552"/>
            <p14:sldId id="458"/>
            <p14:sldId id="459"/>
            <p14:sldId id="799"/>
            <p14:sldId id="460"/>
            <p14:sldId id="800"/>
            <p14:sldId id="801"/>
            <p14:sldId id="462"/>
            <p14:sldId id="463"/>
            <p14:sldId id="464"/>
            <p14:sldId id="466"/>
            <p14:sldId id="467"/>
            <p14:sldId id="757"/>
            <p14:sldId id="470"/>
            <p14:sldId id="468"/>
            <p14:sldId id="469"/>
            <p14:sldId id="472"/>
            <p14:sldId id="473"/>
            <p14:sldId id="807"/>
            <p14:sldId id="474"/>
            <p14:sldId id="475"/>
            <p14:sldId id="829"/>
            <p14:sldId id="476"/>
            <p14:sldId id="477"/>
            <p14:sldId id="478"/>
            <p14:sldId id="479"/>
            <p14:sldId id="802"/>
            <p14:sldId id="803"/>
            <p14:sldId id="804"/>
            <p14:sldId id="480"/>
            <p14:sldId id="481"/>
            <p14:sldId id="808"/>
            <p14:sldId id="817"/>
            <p14:sldId id="816"/>
            <p14:sldId id="814"/>
            <p14:sldId id="813"/>
            <p14:sldId id="484"/>
            <p14:sldId id="485"/>
            <p14:sldId id="486"/>
            <p14:sldId id="821"/>
            <p14:sldId id="822"/>
            <p14:sldId id="498"/>
            <p14:sldId id="499"/>
            <p14:sldId id="500"/>
            <p14:sldId id="489"/>
            <p14:sldId id="810"/>
            <p14:sldId id="818"/>
            <p14:sldId id="819"/>
            <p14:sldId id="806"/>
            <p14:sldId id="805"/>
            <p14:sldId id="465"/>
            <p14:sldId id="825"/>
            <p14:sldId id="826"/>
            <p14:sldId id="827"/>
            <p14:sldId id="569"/>
            <p14:sldId id="576"/>
            <p14:sldId id="779"/>
            <p14:sldId id="577"/>
            <p14:sldId id="578"/>
            <p14:sldId id="579"/>
            <p14:sldId id="573"/>
            <p14:sldId id="566"/>
            <p14:sldId id="496"/>
            <p14:sldId id="497"/>
            <p14:sldId id="770"/>
            <p14:sldId id="771"/>
            <p14:sldId id="772"/>
            <p14:sldId id="780"/>
            <p14:sldId id="773"/>
            <p14:sldId id="774"/>
            <p14:sldId id="775"/>
            <p14:sldId id="776"/>
            <p14:sldId id="781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6"/>
            <p14:sldId id="792"/>
            <p14:sldId id="793"/>
            <p14:sldId id="794"/>
            <p14:sldId id="795"/>
            <p14:sldId id="828"/>
            <p14:sldId id="7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9">
          <p15:clr>
            <a:srgbClr val="A4A3A4"/>
          </p15:clr>
        </p15:guide>
        <p15:guide id="2" pos="3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FFFFFF"/>
    <a:srgbClr val="004799"/>
    <a:srgbClr val="F975DD"/>
    <a:srgbClr val="000E38"/>
    <a:srgbClr val="0E1951"/>
    <a:srgbClr val="3B4166"/>
    <a:srgbClr val="08153F"/>
    <a:srgbClr val="123468"/>
    <a:srgbClr val="7EC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98" autoAdjust="0"/>
    <p:restoredTop sz="95380" autoAdjust="0"/>
  </p:normalViewPr>
  <p:slideViewPr>
    <p:cSldViewPr>
      <p:cViewPr varScale="1">
        <p:scale>
          <a:sx n="67" d="100"/>
          <a:sy n="67" d="100"/>
        </p:scale>
        <p:origin x="178" y="62"/>
      </p:cViewPr>
      <p:guideLst>
        <p:guide orient="horz" pos="2139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3CDE-72A8-4BCE-8D8E-0AD93353D27B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3835-5FA0-4497-8FBE-4A089E5F9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72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04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6816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0080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0666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419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083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7066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9955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5858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32322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04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4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24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429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716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81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451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98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18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6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1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17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273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04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372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53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288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734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693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185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170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655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92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356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338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313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385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37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369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657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52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452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4304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311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2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4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0018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8521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9033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8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0175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31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0031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823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89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286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376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83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54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7248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232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0798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3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671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073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4140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754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2347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4495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9460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63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7622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7379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63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808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8241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6681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0075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103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6183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4504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6280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1661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2785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491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42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428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5236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9192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315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633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167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083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5122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636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692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5974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2622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652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06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244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591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4977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39918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5687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3381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61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rgbClr val="000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80308" y="726512"/>
            <a:ext cx="116153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380308" y="639919"/>
            <a:ext cx="2133218" cy="87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66" y="258718"/>
            <a:ext cx="1457960" cy="2784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626" y="258719"/>
            <a:ext cx="920033" cy="2216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2" y="6559383"/>
            <a:ext cx="2641899" cy="162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rgbClr val="000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AI(可编辑)-0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9345" y="-72390"/>
            <a:ext cx="1896110" cy="1924050"/>
          </a:xfrm>
          <a:prstGeom prst="rect">
            <a:avLst/>
          </a:prstGeom>
        </p:spPr>
      </p:pic>
      <p:pic>
        <p:nvPicPr>
          <p:cNvPr id="5" name="图片 4" descr="PPT-AI(可编辑)-0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5430" y="1616075"/>
            <a:ext cx="1896110" cy="192405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893445" y="752475"/>
            <a:ext cx="11338560" cy="6103620"/>
            <a:chOff x="1407" y="1185"/>
            <a:chExt cx="17856" cy="9612"/>
          </a:xfrm>
        </p:grpSpPr>
        <p:grpSp>
          <p:nvGrpSpPr>
            <p:cNvPr id="40" name="组合 39"/>
            <p:cNvGrpSpPr/>
            <p:nvPr/>
          </p:nvGrpSpPr>
          <p:grpSpPr>
            <a:xfrm>
              <a:off x="11187" y="2709"/>
              <a:ext cx="8076" cy="8089"/>
              <a:chOff x="7103532" y="1720074"/>
              <a:chExt cx="5128111" cy="5136579"/>
            </a:xfr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0" t="-3000" r="-11000"/>
              </a:stretch>
            </a:blipFill>
          </p:grpSpPr>
          <p:sp>
            <p:nvSpPr>
              <p:cNvPr id="28" name="圆角矩形 27"/>
              <p:cNvSpPr/>
              <p:nvPr/>
            </p:nvSpPr>
            <p:spPr>
              <a:xfrm>
                <a:off x="8805332" y="5140608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8805332" y="3430341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7103532" y="3430341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10515598" y="3430341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8805332" y="1720074"/>
                <a:ext cx="1716045" cy="1716045"/>
              </a:xfrm>
              <a:prstGeom prst="roundRect">
                <a:avLst>
                  <a:gd name="adj" fmla="val 117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0775" y="9319"/>
              <a:ext cx="4598" cy="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spc="100" dirty="0">
                  <a:solidFill>
                    <a:srgbClr val="00A9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科技呵护健康</a:t>
              </a:r>
              <a:r>
                <a:rPr lang="en-US" altLang="zh-CN" sz="1600" spc="100" dirty="0">
                  <a:solidFill>
                    <a:srgbClr val="00A9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</a:t>
              </a:r>
              <a:r>
                <a:rPr lang="zh-CN" altLang="en-US" sz="1600" spc="100" dirty="0">
                  <a:solidFill>
                    <a:srgbClr val="00A9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孪生助力成功</a:t>
              </a:r>
            </a:p>
          </p:txBody>
        </p:sp>
        <p:pic>
          <p:nvPicPr>
            <p:cNvPr id="4" name="图片 3" descr="东华医为修改项3-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" y="1185"/>
              <a:ext cx="3912" cy="1132"/>
            </a:xfrm>
            <a:prstGeom prst="rect">
              <a:avLst/>
            </a:prstGeom>
          </p:spPr>
        </p:pic>
        <p:pic>
          <p:nvPicPr>
            <p:cNvPr id="11" name="图片 10" descr="东华医为修改项3-0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9" y="9437"/>
              <a:ext cx="2211" cy="3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东华医为修改项3-0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685" y="9525"/>
            <a:ext cx="1944000" cy="1946983"/>
          </a:xfrm>
          <a:prstGeom prst="rect">
            <a:avLst/>
          </a:prstGeom>
        </p:spPr>
      </p:pic>
      <p:pic>
        <p:nvPicPr>
          <p:cNvPr id="8" name="图片 7" descr="东华医为修改项3-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8545" y="4911090"/>
            <a:ext cx="997680" cy="194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PT-AI(可编辑)-0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7185" y="496570"/>
            <a:ext cx="12869545" cy="459105"/>
          </a:xfrm>
          <a:prstGeom prst="rect">
            <a:avLst/>
          </a:prstGeom>
        </p:spPr>
      </p:pic>
      <p:pic>
        <p:nvPicPr>
          <p:cNvPr id="6" name="图片 5" descr="1_画板 1"/>
          <p:cNvPicPr>
            <a:picLocks noChangeAspect="1"/>
          </p:cNvPicPr>
          <p:nvPr userDrawn="1"/>
        </p:nvPicPr>
        <p:blipFill>
          <a:blip r:embed="rId3"/>
          <a:srcRect l="12930" t="30177" r="11724" b="33642"/>
          <a:stretch>
            <a:fillRect/>
          </a:stretch>
        </p:blipFill>
        <p:spPr>
          <a:xfrm>
            <a:off x="10717530" y="6166485"/>
            <a:ext cx="1296670" cy="35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东华医为修改项3-1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540" y="58420"/>
            <a:ext cx="12139930" cy="684339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646432" y="5227136"/>
            <a:ext cx="19537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www.mediway</a:t>
            </a:r>
            <a:r>
              <a:rPr lang="zh-CN" altLang="en-US" sz="1700" dirty="0" smtClean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.cn</a:t>
            </a:r>
            <a:endParaRPr lang="zh-CN" altLang="en-US" sz="1700" dirty="0">
              <a:solidFill>
                <a:srgbClr val="0047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东华医为修改项3-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26735" y="4341495"/>
            <a:ext cx="1850390" cy="53594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824620" y="1614592"/>
            <a:ext cx="5639273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5251068" y="2930241"/>
            <a:ext cx="2786380" cy="614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400" spc="7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&#35786;&#30103;&#30028;&#38754;&#8220;&#27809;&#26377;&#23433;&#35013;&#32534;&#36753;&#22120;&#8221;&#29615;&#22659;&#23433;&#35013;&#27493;&#39588;.do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53425" y="2506882"/>
            <a:ext cx="7345144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00" dirty="0" smtClean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iMedical</a:t>
            </a:r>
            <a:r>
              <a:rPr lang="en-US" altLang="zh-CN" sz="4600" dirty="0" smtClean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9.0</a:t>
            </a:r>
            <a:r>
              <a:rPr lang="zh-CN" altLang="en-US" sz="4600" dirty="0" smtClean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4600" dirty="0">
                <a:solidFill>
                  <a:srgbClr val="0047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HIS 门诊系统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75520" y="3477228"/>
            <a:ext cx="51009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kern="20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业务流程操作与系统配置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18259" y="4293096"/>
            <a:ext cx="2015892" cy="146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>
                <a:solidFill>
                  <a:srgbClr val="004799"/>
                </a:solidFill>
              </a:rPr>
              <a:t>培训管理</a:t>
            </a:r>
            <a:r>
              <a:rPr lang="zh-CN" altLang="en-US" dirty="0" smtClean="0">
                <a:solidFill>
                  <a:srgbClr val="004799"/>
                </a:solidFill>
              </a:rPr>
              <a:t>部</a:t>
            </a:r>
            <a:endParaRPr lang="en-US" altLang="zh-CN" dirty="0" smtClean="0">
              <a:solidFill>
                <a:srgbClr val="004799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dirty="0" smtClean="0">
                <a:solidFill>
                  <a:srgbClr val="004799"/>
                </a:solidFill>
              </a:rPr>
              <a:t>张静</a:t>
            </a:r>
            <a:endParaRPr lang="zh-CN" altLang="en-US" dirty="0">
              <a:solidFill>
                <a:srgbClr val="0047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heel spokes="8"/>
      </p:transition>
    </mc:Choice>
    <mc:Fallback xmlns=""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6257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建卡相关业务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93526" y="1385242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5978" y="1400838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798430" y="1403133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531332" y="3118829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5015880" y="3717032"/>
            <a:ext cx="2627567" cy="25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号别</a:t>
            </a:r>
            <a:endParaRPr lang="en-US" altLang="x-none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实名、非实名号</a:t>
            </a:r>
            <a:endParaRPr lang="en-US" altLang="x-none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病历本</a:t>
            </a:r>
            <a:endParaRPr lang="en-US" altLang="x-none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挂号条</a:t>
            </a:r>
            <a:endParaRPr lang="en-US" altLang="x-none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支付方式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95978" y="3136721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5" name="išľíďè"/>
          <p:cNvSpPr/>
          <p:nvPr/>
        </p:nvSpPr>
        <p:spPr bwMode="auto">
          <a:xfrm>
            <a:off x="8608746" y="3717032"/>
            <a:ext cx="2237719" cy="57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出诊时段设置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挂号设置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810736" y="3065723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405713" y="3717032"/>
            <a:ext cx="287601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病人类型</a:t>
            </a: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卡类型</a:t>
            </a: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卡号</a:t>
            </a: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登记号</a:t>
            </a: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病案号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/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住院号</a:t>
            </a: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就诊号</a:t>
            </a: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医保号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9622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退费（检查）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文本框 29700"/>
          <p:cNvSpPr txBox="1"/>
          <p:nvPr/>
        </p:nvSpPr>
        <p:spPr>
          <a:xfrm>
            <a:off x="3715517" y="1218780"/>
            <a:ext cx="8225329" cy="50783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zh-CN" altLang="en-US" sz="1800" b="1" dirty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微软雅黑" panose="020B0503020204020204" pitchFamily="34" charset="-122"/>
              </a:rPr>
              <a:t>检查科室撤销登记</a:t>
            </a:r>
            <a:r>
              <a:rPr lang="en-US" altLang="zh-CN" sz="1800" b="1" dirty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800" b="1" dirty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微软雅黑" panose="020B0503020204020204" pitchFamily="34" charset="-122"/>
              </a:rPr>
              <a:t>医生填写退费申请</a:t>
            </a:r>
            <a:r>
              <a:rPr lang="en-US" altLang="zh-CN" sz="1800" b="1" dirty="0" smtClean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800" b="1" dirty="0" smtClean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微软雅黑" panose="020B0503020204020204" pitchFamily="34" charset="-122"/>
              </a:rPr>
              <a:t>收费处退费，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多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个部位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的按照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部位退费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67290" y="1273306"/>
            <a:ext cx="60979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检查退费流程（全退）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09" y="1684014"/>
            <a:ext cx="5866130" cy="225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376" y="3645024"/>
            <a:ext cx="5804535" cy="3123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组合 16"/>
          <p:cNvGrpSpPr/>
          <p:nvPr/>
        </p:nvGrpSpPr>
        <p:grpSpPr>
          <a:xfrm>
            <a:off x="479376" y="1184756"/>
            <a:ext cx="447851" cy="451464"/>
            <a:chOff x="3041651" y="3326606"/>
            <a:chExt cx="631825" cy="636588"/>
          </a:xfrm>
        </p:grpSpPr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圆角矩形 12"/>
          <p:cNvSpPr/>
          <p:nvPr/>
        </p:nvSpPr>
        <p:spPr>
          <a:xfrm>
            <a:off x="1695730" y="1995190"/>
            <a:ext cx="1926861" cy="785925"/>
          </a:xfrm>
          <a:prstGeom prst="roundRect">
            <a:avLst/>
          </a:prstGeom>
          <a:noFill/>
          <a:ln w="19050">
            <a:solidFill>
              <a:srgbClr val="2378C2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463183" y="2132856"/>
            <a:ext cx="468061" cy="468061"/>
            <a:chOff x="3683368" y="2342383"/>
            <a:chExt cx="351046" cy="351046"/>
          </a:xfrm>
        </p:grpSpPr>
        <p:sp>
          <p:nvSpPr>
            <p:cNvPr id="23" name="椭圆 22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rgbClr val="237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TextBox 7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sp>
        <p:nvSpPr>
          <p:cNvPr id="25" name="TextBox 77"/>
          <p:cNvSpPr txBox="1"/>
          <p:nvPr/>
        </p:nvSpPr>
        <p:spPr>
          <a:xfrm>
            <a:off x="2082658" y="2185119"/>
            <a:ext cx="1933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撤销登记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圆角矩形 12"/>
          <p:cNvSpPr/>
          <p:nvPr/>
        </p:nvSpPr>
        <p:spPr>
          <a:xfrm>
            <a:off x="1601203" y="4221089"/>
            <a:ext cx="2320289" cy="792088"/>
          </a:xfrm>
          <a:prstGeom prst="roundRect">
            <a:avLst/>
          </a:prstGeom>
          <a:noFill/>
          <a:ln w="19050">
            <a:solidFill>
              <a:srgbClr val="2378C2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368656" y="4365104"/>
            <a:ext cx="468061" cy="468061"/>
            <a:chOff x="3683368" y="2342383"/>
            <a:chExt cx="351046" cy="351046"/>
          </a:xfrm>
        </p:grpSpPr>
        <p:sp>
          <p:nvSpPr>
            <p:cNvPr id="29" name="椭圆 28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rgbClr val="237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TextBox 7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39" name="TextBox 77"/>
          <p:cNvSpPr txBox="1"/>
          <p:nvPr/>
        </p:nvSpPr>
        <p:spPr>
          <a:xfrm>
            <a:off x="1988131" y="4448336"/>
            <a:ext cx="1933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医生申请退费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744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5" grpId="0"/>
      <p:bldP spid="26" grpId="0" bldLvl="0" animBg="1"/>
      <p:bldP spid="3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退费（检查）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71256" y="2014583"/>
            <a:ext cx="468061" cy="468061"/>
            <a:chOff x="3683368" y="2342383"/>
            <a:chExt cx="351046" cy="351046"/>
          </a:xfrm>
        </p:grpSpPr>
        <p:sp>
          <p:nvSpPr>
            <p:cNvPr id="14" name="椭圆 13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rgbClr val="237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TextBox 7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9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77"/>
          <p:cNvSpPr txBox="1"/>
          <p:nvPr/>
        </p:nvSpPr>
        <p:spPr>
          <a:xfrm>
            <a:off x="1336511" y="2085389"/>
            <a:ext cx="193336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收费处退费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1340768"/>
            <a:ext cx="7810145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圆角矩形 12"/>
          <p:cNvSpPr/>
          <p:nvPr/>
        </p:nvSpPr>
        <p:spPr>
          <a:xfrm>
            <a:off x="983268" y="1764948"/>
            <a:ext cx="2336165" cy="948690"/>
          </a:xfrm>
          <a:prstGeom prst="roundRect">
            <a:avLst/>
          </a:prstGeom>
          <a:noFill/>
          <a:ln w="19050">
            <a:solidFill>
              <a:srgbClr val="2378C2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07929" y="47146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文本框 31748"/>
          <p:cNvSpPr txBox="1"/>
          <p:nvPr/>
        </p:nvSpPr>
        <p:spPr>
          <a:xfrm>
            <a:off x="3863899" y="909569"/>
            <a:ext cx="550799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（已发药）</a:t>
            </a:r>
            <a:endParaRPr lang="en-US" altLang="x-none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zh-CN" altLang="en-US" sz="2000" b="1" dirty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医生填写退药申请</a:t>
            </a:r>
            <a:r>
              <a:rPr lang="en-US" altLang="x-none" sz="2000" b="1" dirty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药房执行退药</a:t>
            </a:r>
            <a:r>
              <a:rPr lang="en-US" altLang="x-none" sz="2000" b="1" dirty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chemeClr val="accent6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收费处退费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331942" y="1239973"/>
            <a:ext cx="60979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退药（可部分退）</a:t>
            </a:r>
          </a:p>
        </p:txBody>
      </p:sp>
      <p:sp>
        <p:nvSpPr>
          <p:cNvPr id="30" name="圆角矩形 12"/>
          <p:cNvSpPr/>
          <p:nvPr/>
        </p:nvSpPr>
        <p:spPr>
          <a:xfrm>
            <a:off x="807797" y="2378481"/>
            <a:ext cx="2536313" cy="948891"/>
          </a:xfrm>
          <a:prstGeom prst="roundRect">
            <a:avLst/>
          </a:prstGeom>
          <a:noFill/>
          <a:ln w="19050">
            <a:solidFill>
              <a:srgbClr val="2378C2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5250" y="2618353"/>
            <a:ext cx="468061" cy="468061"/>
            <a:chOff x="3683368" y="2342383"/>
            <a:chExt cx="351046" cy="351046"/>
          </a:xfrm>
        </p:grpSpPr>
        <p:sp>
          <p:nvSpPr>
            <p:cNvPr id="32" name="椭圆 31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rgbClr val="237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TextBox 7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93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TextBox 77"/>
          <p:cNvSpPr txBox="1"/>
          <p:nvPr/>
        </p:nvSpPr>
        <p:spPr>
          <a:xfrm>
            <a:off x="1194725" y="2701585"/>
            <a:ext cx="193336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医生申请退费</a:t>
            </a:r>
          </a:p>
        </p:txBody>
      </p:sp>
      <p:sp>
        <p:nvSpPr>
          <p:cNvPr id="35" name="圆角矩形 12"/>
          <p:cNvSpPr/>
          <p:nvPr/>
        </p:nvSpPr>
        <p:spPr>
          <a:xfrm>
            <a:off x="807797" y="4706758"/>
            <a:ext cx="2536313" cy="948891"/>
          </a:xfrm>
          <a:prstGeom prst="roundRect">
            <a:avLst/>
          </a:prstGeom>
          <a:noFill/>
          <a:ln w="19050">
            <a:solidFill>
              <a:srgbClr val="2378C2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75250" y="4946630"/>
            <a:ext cx="468061" cy="468061"/>
            <a:chOff x="3683368" y="2342383"/>
            <a:chExt cx="351046" cy="351046"/>
          </a:xfrm>
        </p:grpSpPr>
        <p:sp>
          <p:nvSpPr>
            <p:cNvPr id="37" name="椭圆 36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rgbClr val="237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8" name="TextBox 7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9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77"/>
          <p:cNvSpPr txBox="1"/>
          <p:nvPr/>
        </p:nvSpPr>
        <p:spPr>
          <a:xfrm>
            <a:off x="1194666" y="5027864"/>
            <a:ext cx="193336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药房退药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410" y="2061210"/>
            <a:ext cx="8136255" cy="188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685" y="4489450"/>
            <a:ext cx="8164195" cy="1929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组合 18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14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4" grpId="0"/>
      <p:bldP spid="35" grpId="0" bldLvl="0" animBg="1"/>
      <p:bldP spid="3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退药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2277110"/>
            <a:ext cx="1114806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圆角矩形 12"/>
          <p:cNvSpPr/>
          <p:nvPr/>
        </p:nvSpPr>
        <p:spPr>
          <a:xfrm>
            <a:off x="920827" y="1125626"/>
            <a:ext cx="2536313" cy="948891"/>
          </a:xfrm>
          <a:prstGeom prst="roundRect">
            <a:avLst/>
          </a:prstGeom>
          <a:noFill/>
          <a:ln w="19050">
            <a:solidFill>
              <a:srgbClr val="2378C2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8280" y="1365498"/>
            <a:ext cx="468061" cy="468061"/>
            <a:chOff x="3683368" y="2342383"/>
            <a:chExt cx="351046" cy="351046"/>
          </a:xfrm>
        </p:grpSpPr>
        <p:sp>
          <p:nvSpPr>
            <p:cNvPr id="32" name="椭圆 31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rgbClr val="237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TextBox 70"/>
            <p:cNvSpPr txBox="1"/>
            <p:nvPr/>
          </p:nvSpPr>
          <p:spPr>
            <a:xfrm>
              <a:off x="3786883" y="2348629"/>
              <a:ext cx="144016" cy="338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34" name="TextBox 77"/>
          <p:cNvSpPr txBox="1"/>
          <p:nvPr/>
        </p:nvSpPr>
        <p:spPr>
          <a:xfrm>
            <a:off x="1307755" y="1448730"/>
            <a:ext cx="193336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收费处退费</a:t>
            </a:r>
            <a:endParaRPr lang="zh-CN" altLang="en-US" sz="20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67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收费员日结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5" name="Freeform 5"/>
          <p:cNvSpPr/>
          <p:nvPr/>
        </p:nvSpPr>
        <p:spPr bwMode="auto">
          <a:xfrm rot="16200000">
            <a:off x="8075431" y="2564583"/>
            <a:ext cx="2258201" cy="2285163"/>
          </a:xfrm>
          <a:custGeom>
            <a:avLst/>
            <a:gdLst>
              <a:gd name="T0" fmla="*/ 1472 w 1578"/>
              <a:gd name="T1" fmla="*/ 0 h 1598"/>
              <a:gd name="T2" fmla="*/ 104 w 1578"/>
              <a:gd name="T3" fmla="*/ 0 h 1598"/>
              <a:gd name="T4" fmla="*/ 104 w 1578"/>
              <a:gd name="T5" fmla="*/ 0 h 1598"/>
              <a:gd name="T6" fmla="*/ 88 w 1578"/>
              <a:gd name="T7" fmla="*/ 2 h 1598"/>
              <a:gd name="T8" fmla="*/ 74 w 1578"/>
              <a:gd name="T9" fmla="*/ 4 h 1598"/>
              <a:gd name="T10" fmla="*/ 60 w 1578"/>
              <a:gd name="T11" fmla="*/ 8 h 1598"/>
              <a:gd name="T12" fmla="*/ 48 w 1578"/>
              <a:gd name="T13" fmla="*/ 12 h 1598"/>
              <a:gd name="T14" fmla="*/ 36 w 1578"/>
              <a:gd name="T15" fmla="*/ 18 h 1598"/>
              <a:gd name="T16" fmla="*/ 26 w 1578"/>
              <a:gd name="T17" fmla="*/ 26 h 1598"/>
              <a:gd name="T18" fmla="*/ 18 w 1578"/>
              <a:gd name="T19" fmla="*/ 36 h 1598"/>
              <a:gd name="T20" fmla="*/ 12 w 1578"/>
              <a:gd name="T21" fmla="*/ 46 h 1598"/>
              <a:gd name="T22" fmla="*/ 6 w 1578"/>
              <a:gd name="T23" fmla="*/ 56 h 1598"/>
              <a:gd name="T24" fmla="*/ 2 w 1578"/>
              <a:gd name="T25" fmla="*/ 68 h 1598"/>
              <a:gd name="T26" fmla="*/ 0 w 1578"/>
              <a:gd name="T27" fmla="*/ 80 h 1598"/>
              <a:gd name="T28" fmla="*/ 0 w 1578"/>
              <a:gd name="T29" fmla="*/ 94 h 1598"/>
              <a:gd name="T30" fmla="*/ 0 w 1578"/>
              <a:gd name="T31" fmla="*/ 106 h 1598"/>
              <a:gd name="T32" fmla="*/ 4 w 1578"/>
              <a:gd name="T33" fmla="*/ 120 h 1598"/>
              <a:gd name="T34" fmla="*/ 8 w 1578"/>
              <a:gd name="T35" fmla="*/ 136 h 1598"/>
              <a:gd name="T36" fmla="*/ 14 w 1578"/>
              <a:gd name="T37" fmla="*/ 150 h 1598"/>
              <a:gd name="T38" fmla="*/ 714 w 1578"/>
              <a:gd name="T39" fmla="*/ 1538 h 1598"/>
              <a:gd name="T40" fmla="*/ 714 w 1578"/>
              <a:gd name="T41" fmla="*/ 1538 h 1598"/>
              <a:gd name="T42" fmla="*/ 722 w 1578"/>
              <a:gd name="T43" fmla="*/ 1552 h 1598"/>
              <a:gd name="T44" fmla="*/ 730 w 1578"/>
              <a:gd name="T45" fmla="*/ 1564 h 1598"/>
              <a:gd name="T46" fmla="*/ 738 w 1578"/>
              <a:gd name="T47" fmla="*/ 1574 h 1598"/>
              <a:gd name="T48" fmla="*/ 748 w 1578"/>
              <a:gd name="T49" fmla="*/ 1582 h 1598"/>
              <a:gd name="T50" fmla="*/ 758 w 1578"/>
              <a:gd name="T51" fmla="*/ 1588 h 1598"/>
              <a:gd name="T52" fmla="*/ 768 w 1578"/>
              <a:gd name="T53" fmla="*/ 1594 h 1598"/>
              <a:gd name="T54" fmla="*/ 778 w 1578"/>
              <a:gd name="T55" fmla="*/ 1596 h 1598"/>
              <a:gd name="T56" fmla="*/ 788 w 1578"/>
              <a:gd name="T57" fmla="*/ 1598 h 1598"/>
              <a:gd name="T58" fmla="*/ 800 w 1578"/>
              <a:gd name="T59" fmla="*/ 1596 h 1598"/>
              <a:gd name="T60" fmla="*/ 810 w 1578"/>
              <a:gd name="T61" fmla="*/ 1594 h 1598"/>
              <a:gd name="T62" fmla="*/ 820 w 1578"/>
              <a:gd name="T63" fmla="*/ 1588 h 1598"/>
              <a:gd name="T64" fmla="*/ 830 w 1578"/>
              <a:gd name="T65" fmla="*/ 1582 h 1598"/>
              <a:gd name="T66" fmla="*/ 838 w 1578"/>
              <a:gd name="T67" fmla="*/ 1574 h 1598"/>
              <a:gd name="T68" fmla="*/ 848 w 1578"/>
              <a:gd name="T69" fmla="*/ 1564 h 1598"/>
              <a:gd name="T70" fmla="*/ 856 w 1578"/>
              <a:gd name="T71" fmla="*/ 1552 h 1598"/>
              <a:gd name="T72" fmla="*/ 864 w 1578"/>
              <a:gd name="T73" fmla="*/ 1538 h 1598"/>
              <a:gd name="T74" fmla="*/ 1564 w 1578"/>
              <a:gd name="T75" fmla="*/ 140 h 1598"/>
              <a:gd name="T76" fmla="*/ 1564 w 1578"/>
              <a:gd name="T77" fmla="*/ 140 h 1598"/>
              <a:gd name="T78" fmla="*/ 1570 w 1578"/>
              <a:gd name="T79" fmla="*/ 126 h 1598"/>
              <a:gd name="T80" fmla="*/ 1574 w 1578"/>
              <a:gd name="T81" fmla="*/ 112 h 1598"/>
              <a:gd name="T82" fmla="*/ 1578 w 1578"/>
              <a:gd name="T83" fmla="*/ 98 h 1598"/>
              <a:gd name="T84" fmla="*/ 1578 w 1578"/>
              <a:gd name="T85" fmla="*/ 84 h 1598"/>
              <a:gd name="T86" fmla="*/ 1578 w 1578"/>
              <a:gd name="T87" fmla="*/ 72 h 1598"/>
              <a:gd name="T88" fmla="*/ 1576 w 1578"/>
              <a:gd name="T89" fmla="*/ 60 h 1598"/>
              <a:gd name="T90" fmla="*/ 1572 w 1578"/>
              <a:gd name="T91" fmla="*/ 50 h 1598"/>
              <a:gd name="T92" fmla="*/ 1566 w 1578"/>
              <a:gd name="T93" fmla="*/ 40 h 1598"/>
              <a:gd name="T94" fmla="*/ 1560 w 1578"/>
              <a:gd name="T95" fmla="*/ 32 h 1598"/>
              <a:gd name="T96" fmla="*/ 1552 w 1578"/>
              <a:gd name="T97" fmla="*/ 24 h 1598"/>
              <a:gd name="T98" fmla="*/ 1542 w 1578"/>
              <a:gd name="T99" fmla="*/ 16 h 1598"/>
              <a:gd name="T100" fmla="*/ 1530 w 1578"/>
              <a:gd name="T101" fmla="*/ 10 h 1598"/>
              <a:gd name="T102" fmla="*/ 1518 w 1578"/>
              <a:gd name="T103" fmla="*/ 6 h 1598"/>
              <a:gd name="T104" fmla="*/ 1504 w 1578"/>
              <a:gd name="T105" fmla="*/ 4 h 1598"/>
              <a:gd name="T106" fmla="*/ 1490 w 1578"/>
              <a:gd name="T107" fmla="*/ 0 h 1598"/>
              <a:gd name="T108" fmla="*/ 1472 w 1578"/>
              <a:gd name="T109" fmla="*/ 0 h 1598"/>
              <a:gd name="T110" fmla="*/ 1472 w 1578"/>
              <a:gd name="T111" fmla="*/ 0 h 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78" h="1598">
                <a:moveTo>
                  <a:pt x="1472" y="0"/>
                </a:moveTo>
                <a:lnTo>
                  <a:pt x="104" y="0"/>
                </a:lnTo>
                <a:lnTo>
                  <a:pt x="104" y="0"/>
                </a:lnTo>
                <a:lnTo>
                  <a:pt x="88" y="2"/>
                </a:lnTo>
                <a:lnTo>
                  <a:pt x="74" y="4"/>
                </a:lnTo>
                <a:lnTo>
                  <a:pt x="60" y="8"/>
                </a:lnTo>
                <a:lnTo>
                  <a:pt x="48" y="12"/>
                </a:lnTo>
                <a:lnTo>
                  <a:pt x="36" y="18"/>
                </a:lnTo>
                <a:lnTo>
                  <a:pt x="26" y="26"/>
                </a:lnTo>
                <a:lnTo>
                  <a:pt x="18" y="36"/>
                </a:lnTo>
                <a:lnTo>
                  <a:pt x="12" y="46"/>
                </a:lnTo>
                <a:lnTo>
                  <a:pt x="6" y="56"/>
                </a:lnTo>
                <a:lnTo>
                  <a:pt x="2" y="68"/>
                </a:lnTo>
                <a:lnTo>
                  <a:pt x="0" y="80"/>
                </a:lnTo>
                <a:lnTo>
                  <a:pt x="0" y="94"/>
                </a:lnTo>
                <a:lnTo>
                  <a:pt x="0" y="106"/>
                </a:lnTo>
                <a:lnTo>
                  <a:pt x="4" y="120"/>
                </a:lnTo>
                <a:lnTo>
                  <a:pt x="8" y="136"/>
                </a:lnTo>
                <a:lnTo>
                  <a:pt x="14" y="150"/>
                </a:lnTo>
                <a:lnTo>
                  <a:pt x="714" y="1538"/>
                </a:lnTo>
                <a:lnTo>
                  <a:pt x="714" y="1538"/>
                </a:lnTo>
                <a:lnTo>
                  <a:pt x="722" y="1552"/>
                </a:lnTo>
                <a:lnTo>
                  <a:pt x="730" y="1564"/>
                </a:lnTo>
                <a:lnTo>
                  <a:pt x="738" y="1574"/>
                </a:lnTo>
                <a:lnTo>
                  <a:pt x="748" y="1582"/>
                </a:lnTo>
                <a:lnTo>
                  <a:pt x="758" y="1588"/>
                </a:lnTo>
                <a:lnTo>
                  <a:pt x="768" y="1594"/>
                </a:lnTo>
                <a:lnTo>
                  <a:pt x="778" y="1596"/>
                </a:lnTo>
                <a:lnTo>
                  <a:pt x="788" y="1598"/>
                </a:lnTo>
                <a:lnTo>
                  <a:pt x="800" y="1596"/>
                </a:lnTo>
                <a:lnTo>
                  <a:pt x="810" y="1594"/>
                </a:lnTo>
                <a:lnTo>
                  <a:pt x="820" y="1588"/>
                </a:lnTo>
                <a:lnTo>
                  <a:pt x="830" y="1582"/>
                </a:lnTo>
                <a:lnTo>
                  <a:pt x="838" y="1574"/>
                </a:lnTo>
                <a:lnTo>
                  <a:pt x="848" y="1564"/>
                </a:lnTo>
                <a:lnTo>
                  <a:pt x="856" y="1552"/>
                </a:lnTo>
                <a:lnTo>
                  <a:pt x="864" y="1538"/>
                </a:lnTo>
                <a:lnTo>
                  <a:pt x="1564" y="140"/>
                </a:lnTo>
                <a:lnTo>
                  <a:pt x="1564" y="140"/>
                </a:lnTo>
                <a:lnTo>
                  <a:pt x="1570" y="126"/>
                </a:lnTo>
                <a:lnTo>
                  <a:pt x="1574" y="112"/>
                </a:lnTo>
                <a:lnTo>
                  <a:pt x="1578" y="98"/>
                </a:lnTo>
                <a:lnTo>
                  <a:pt x="1578" y="84"/>
                </a:lnTo>
                <a:lnTo>
                  <a:pt x="1578" y="72"/>
                </a:lnTo>
                <a:lnTo>
                  <a:pt x="1576" y="60"/>
                </a:lnTo>
                <a:lnTo>
                  <a:pt x="1572" y="50"/>
                </a:lnTo>
                <a:lnTo>
                  <a:pt x="1566" y="40"/>
                </a:lnTo>
                <a:lnTo>
                  <a:pt x="1560" y="32"/>
                </a:lnTo>
                <a:lnTo>
                  <a:pt x="1552" y="24"/>
                </a:lnTo>
                <a:lnTo>
                  <a:pt x="1542" y="16"/>
                </a:lnTo>
                <a:lnTo>
                  <a:pt x="1530" y="10"/>
                </a:lnTo>
                <a:lnTo>
                  <a:pt x="1518" y="6"/>
                </a:lnTo>
                <a:lnTo>
                  <a:pt x="1504" y="4"/>
                </a:lnTo>
                <a:lnTo>
                  <a:pt x="1490" y="0"/>
                </a:lnTo>
                <a:lnTo>
                  <a:pt x="1472" y="0"/>
                </a:lnTo>
                <a:lnTo>
                  <a:pt x="14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6" name="Freeform 6"/>
          <p:cNvSpPr/>
          <p:nvPr/>
        </p:nvSpPr>
        <p:spPr bwMode="auto">
          <a:xfrm rot="16200000">
            <a:off x="5457512" y="2545387"/>
            <a:ext cx="2272303" cy="2283398"/>
          </a:xfrm>
          <a:custGeom>
            <a:avLst/>
            <a:gdLst>
              <a:gd name="T0" fmla="*/ 104 w 1588"/>
              <a:gd name="T1" fmla="*/ 1596 h 1596"/>
              <a:gd name="T2" fmla="*/ 1470 w 1588"/>
              <a:gd name="T3" fmla="*/ 1596 h 1596"/>
              <a:gd name="T4" fmla="*/ 1470 w 1588"/>
              <a:gd name="T5" fmla="*/ 1596 h 1596"/>
              <a:gd name="T6" fmla="*/ 1488 w 1588"/>
              <a:gd name="T7" fmla="*/ 1596 h 1596"/>
              <a:gd name="T8" fmla="*/ 1506 w 1588"/>
              <a:gd name="T9" fmla="*/ 1594 h 1596"/>
              <a:gd name="T10" fmla="*/ 1520 w 1588"/>
              <a:gd name="T11" fmla="*/ 1590 h 1596"/>
              <a:gd name="T12" fmla="*/ 1534 w 1588"/>
              <a:gd name="T13" fmla="*/ 1584 h 1596"/>
              <a:gd name="T14" fmla="*/ 1548 w 1588"/>
              <a:gd name="T15" fmla="*/ 1578 h 1596"/>
              <a:gd name="T16" fmla="*/ 1558 w 1588"/>
              <a:gd name="T17" fmla="*/ 1570 h 1596"/>
              <a:gd name="T18" fmla="*/ 1566 w 1588"/>
              <a:gd name="T19" fmla="*/ 1562 h 1596"/>
              <a:gd name="T20" fmla="*/ 1574 w 1588"/>
              <a:gd name="T21" fmla="*/ 1552 h 1596"/>
              <a:gd name="T22" fmla="*/ 1580 w 1588"/>
              <a:gd name="T23" fmla="*/ 1540 h 1596"/>
              <a:gd name="T24" fmla="*/ 1584 w 1588"/>
              <a:gd name="T25" fmla="*/ 1528 h 1596"/>
              <a:gd name="T26" fmla="*/ 1586 w 1588"/>
              <a:gd name="T27" fmla="*/ 1516 h 1596"/>
              <a:gd name="T28" fmla="*/ 1588 w 1588"/>
              <a:gd name="T29" fmla="*/ 1504 h 1596"/>
              <a:gd name="T30" fmla="*/ 1586 w 1588"/>
              <a:gd name="T31" fmla="*/ 1490 h 1596"/>
              <a:gd name="T32" fmla="*/ 1584 w 1588"/>
              <a:gd name="T33" fmla="*/ 1476 h 1596"/>
              <a:gd name="T34" fmla="*/ 1578 w 1588"/>
              <a:gd name="T35" fmla="*/ 1462 h 1596"/>
              <a:gd name="T36" fmla="*/ 1572 w 1588"/>
              <a:gd name="T37" fmla="*/ 1446 h 1596"/>
              <a:gd name="T38" fmla="*/ 862 w 1588"/>
              <a:gd name="T39" fmla="*/ 58 h 1596"/>
              <a:gd name="T40" fmla="*/ 862 w 1588"/>
              <a:gd name="T41" fmla="*/ 58 h 1596"/>
              <a:gd name="T42" fmla="*/ 854 w 1588"/>
              <a:gd name="T43" fmla="*/ 44 h 1596"/>
              <a:gd name="T44" fmla="*/ 846 w 1588"/>
              <a:gd name="T45" fmla="*/ 32 h 1596"/>
              <a:gd name="T46" fmla="*/ 836 w 1588"/>
              <a:gd name="T47" fmla="*/ 22 h 1596"/>
              <a:gd name="T48" fmla="*/ 828 w 1588"/>
              <a:gd name="T49" fmla="*/ 14 h 1596"/>
              <a:gd name="T50" fmla="*/ 818 w 1588"/>
              <a:gd name="T51" fmla="*/ 8 h 1596"/>
              <a:gd name="T52" fmla="*/ 808 w 1588"/>
              <a:gd name="T53" fmla="*/ 4 h 1596"/>
              <a:gd name="T54" fmla="*/ 798 w 1588"/>
              <a:gd name="T55" fmla="*/ 0 h 1596"/>
              <a:gd name="T56" fmla="*/ 788 w 1588"/>
              <a:gd name="T57" fmla="*/ 0 h 1596"/>
              <a:gd name="T58" fmla="*/ 778 w 1588"/>
              <a:gd name="T59" fmla="*/ 0 h 1596"/>
              <a:gd name="T60" fmla="*/ 768 w 1588"/>
              <a:gd name="T61" fmla="*/ 4 h 1596"/>
              <a:gd name="T62" fmla="*/ 758 w 1588"/>
              <a:gd name="T63" fmla="*/ 8 h 1596"/>
              <a:gd name="T64" fmla="*/ 748 w 1588"/>
              <a:gd name="T65" fmla="*/ 14 h 1596"/>
              <a:gd name="T66" fmla="*/ 738 w 1588"/>
              <a:gd name="T67" fmla="*/ 22 h 1596"/>
              <a:gd name="T68" fmla="*/ 730 w 1588"/>
              <a:gd name="T69" fmla="*/ 32 h 1596"/>
              <a:gd name="T70" fmla="*/ 722 w 1588"/>
              <a:gd name="T71" fmla="*/ 44 h 1596"/>
              <a:gd name="T72" fmla="*/ 714 w 1588"/>
              <a:gd name="T73" fmla="*/ 58 h 1596"/>
              <a:gd name="T74" fmla="*/ 14 w 1588"/>
              <a:gd name="T75" fmla="*/ 1456 h 1596"/>
              <a:gd name="T76" fmla="*/ 14 w 1588"/>
              <a:gd name="T77" fmla="*/ 1456 h 1596"/>
              <a:gd name="T78" fmla="*/ 8 w 1588"/>
              <a:gd name="T79" fmla="*/ 1472 h 1596"/>
              <a:gd name="T80" fmla="*/ 4 w 1588"/>
              <a:gd name="T81" fmla="*/ 1486 h 1596"/>
              <a:gd name="T82" fmla="*/ 0 w 1588"/>
              <a:gd name="T83" fmla="*/ 1500 h 1596"/>
              <a:gd name="T84" fmla="*/ 0 w 1588"/>
              <a:gd name="T85" fmla="*/ 1512 h 1596"/>
              <a:gd name="T86" fmla="*/ 0 w 1588"/>
              <a:gd name="T87" fmla="*/ 1524 h 1596"/>
              <a:gd name="T88" fmla="*/ 2 w 1588"/>
              <a:gd name="T89" fmla="*/ 1536 h 1596"/>
              <a:gd name="T90" fmla="*/ 6 w 1588"/>
              <a:gd name="T91" fmla="*/ 1546 h 1596"/>
              <a:gd name="T92" fmla="*/ 12 w 1588"/>
              <a:gd name="T93" fmla="*/ 1556 h 1596"/>
              <a:gd name="T94" fmla="*/ 18 w 1588"/>
              <a:gd name="T95" fmla="*/ 1566 h 1596"/>
              <a:gd name="T96" fmla="*/ 26 w 1588"/>
              <a:gd name="T97" fmla="*/ 1574 h 1596"/>
              <a:gd name="T98" fmla="*/ 36 w 1588"/>
              <a:gd name="T99" fmla="*/ 1580 h 1596"/>
              <a:gd name="T100" fmla="*/ 48 w 1588"/>
              <a:gd name="T101" fmla="*/ 1586 h 1596"/>
              <a:gd name="T102" fmla="*/ 60 w 1588"/>
              <a:gd name="T103" fmla="*/ 1590 h 1596"/>
              <a:gd name="T104" fmla="*/ 74 w 1588"/>
              <a:gd name="T105" fmla="*/ 1594 h 1596"/>
              <a:gd name="T106" fmla="*/ 88 w 1588"/>
              <a:gd name="T107" fmla="*/ 1596 h 1596"/>
              <a:gd name="T108" fmla="*/ 104 w 1588"/>
              <a:gd name="T109" fmla="*/ 1596 h 1596"/>
              <a:gd name="T110" fmla="*/ 104 w 1588"/>
              <a:gd name="T111" fmla="*/ 1596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88" h="1596">
                <a:moveTo>
                  <a:pt x="104" y="1596"/>
                </a:moveTo>
                <a:lnTo>
                  <a:pt x="1470" y="1596"/>
                </a:lnTo>
                <a:lnTo>
                  <a:pt x="1470" y="1596"/>
                </a:lnTo>
                <a:lnTo>
                  <a:pt x="1488" y="1596"/>
                </a:lnTo>
                <a:lnTo>
                  <a:pt x="1506" y="1594"/>
                </a:lnTo>
                <a:lnTo>
                  <a:pt x="1520" y="1590"/>
                </a:lnTo>
                <a:lnTo>
                  <a:pt x="1534" y="1584"/>
                </a:lnTo>
                <a:lnTo>
                  <a:pt x="1548" y="1578"/>
                </a:lnTo>
                <a:lnTo>
                  <a:pt x="1558" y="1570"/>
                </a:lnTo>
                <a:lnTo>
                  <a:pt x="1566" y="1562"/>
                </a:lnTo>
                <a:lnTo>
                  <a:pt x="1574" y="1552"/>
                </a:lnTo>
                <a:lnTo>
                  <a:pt x="1580" y="1540"/>
                </a:lnTo>
                <a:lnTo>
                  <a:pt x="1584" y="1528"/>
                </a:lnTo>
                <a:lnTo>
                  <a:pt x="1586" y="1516"/>
                </a:lnTo>
                <a:lnTo>
                  <a:pt x="1588" y="1504"/>
                </a:lnTo>
                <a:lnTo>
                  <a:pt x="1586" y="1490"/>
                </a:lnTo>
                <a:lnTo>
                  <a:pt x="1584" y="1476"/>
                </a:lnTo>
                <a:lnTo>
                  <a:pt x="1578" y="1462"/>
                </a:lnTo>
                <a:lnTo>
                  <a:pt x="1572" y="1446"/>
                </a:lnTo>
                <a:lnTo>
                  <a:pt x="862" y="58"/>
                </a:lnTo>
                <a:lnTo>
                  <a:pt x="862" y="58"/>
                </a:lnTo>
                <a:lnTo>
                  <a:pt x="854" y="44"/>
                </a:lnTo>
                <a:lnTo>
                  <a:pt x="846" y="32"/>
                </a:lnTo>
                <a:lnTo>
                  <a:pt x="836" y="22"/>
                </a:lnTo>
                <a:lnTo>
                  <a:pt x="828" y="14"/>
                </a:lnTo>
                <a:lnTo>
                  <a:pt x="818" y="8"/>
                </a:lnTo>
                <a:lnTo>
                  <a:pt x="808" y="4"/>
                </a:lnTo>
                <a:lnTo>
                  <a:pt x="798" y="0"/>
                </a:lnTo>
                <a:lnTo>
                  <a:pt x="788" y="0"/>
                </a:lnTo>
                <a:lnTo>
                  <a:pt x="778" y="0"/>
                </a:lnTo>
                <a:lnTo>
                  <a:pt x="768" y="4"/>
                </a:lnTo>
                <a:lnTo>
                  <a:pt x="758" y="8"/>
                </a:lnTo>
                <a:lnTo>
                  <a:pt x="748" y="14"/>
                </a:lnTo>
                <a:lnTo>
                  <a:pt x="738" y="22"/>
                </a:lnTo>
                <a:lnTo>
                  <a:pt x="730" y="32"/>
                </a:lnTo>
                <a:lnTo>
                  <a:pt x="722" y="44"/>
                </a:lnTo>
                <a:lnTo>
                  <a:pt x="714" y="58"/>
                </a:lnTo>
                <a:lnTo>
                  <a:pt x="14" y="1456"/>
                </a:lnTo>
                <a:lnTo>
                  <a:pt x="14" y="1456"/>
                </a:lnTo>
                <a:lnTo>
                  <a:pt x="8" y="1472"/>
                </a:lnTo>
                <a:lnTo>
                  <a:pt x="4" y="1486"/>
                </a:lnTo>
                <a:lnTo>
                  <a:pt x="0" y="1500"/>
                </a:lnTo>
                <a:lnTo>
                  <a:pt x="0" y="1512"/>
                </a:lnTo>
                <a:lnTo>
                  <a:pt x="0" y="1524"/>
                </a:lnTo>
                <a:lnTo>
                  <a:pt x="2" y="1536"/>
                </a:lnTo>
                <a:lnTo>
                  <a:pt x="6" y="1546"/>
                </a:lnTo>
                <a:lnTo>
                  <a:pt x="12" y="1556"/>
                </a:lnTo>
                <a:lnTo>
                  <a:pt x="18" y="1566"/>
                </a:lnTo>
                <a:lnTo>
                  <a:pt x="26" y="1574"/>
                </a:lnTo>
                <a:lnTo>
                  <a:pt x="36" y="1580"/>
                </a:lnTo>
                <a:lnTo>
                  <a:pt x="48" y="1586"/>
                </a:lnTo>
                <a:lnTo>
                  <a:pt x="60" y="1590"/>
                </a:lnTo>
                <a:lnTo>
                  <a:pt x="74" y="1594"/>
                </a:lnTo>
                <a:lnTo>
                  <a:pt x="88" y="1596"/>
                </a:lnTo>
                <a:lnTo>
                  <a:pt x="104" y="1596"/>
                </a:lnTo>
                <a:lnTo>
                  <a:pt x="104" y="15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cxnSp>
        <p:nvCxnSpPr>
          <p:cNvPr id="17" name="直接连接符 36"/>
          <p:cNvCxnSpPr>
            <a:cxnSpLocks noChangeShapeType="1"/>
          </p:cNvCxnSpPr>
          <p:nvPr/>
        </p:nvCxnSpPr>
        <p:spPr bwMode="auto">
          <a:xfrm>
            <a:off x="6133813" y="3770214"/>
            <a:ext cx="1394725" cy="0"/>
          </a:xfrm>
          <a:prstGeom prst="line">
            <a:avLst/>
          </a:prstGeom>
          <a:noFill/>
          <a:ln w="6350" algn="ctr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44"/>
          <p:cNvCxnSpPr>
            <a:cxnSpLocks noChangeShapeType="1"/>
          </p:cNvCxnSpPr>
          <p:nvPr/>
        </p:nvCxnSpPr>
        <p:spPr bwMode="auto">
          <a:xfrm>
            <a:off x="8274388" y="3716286"/>
            <a:ext cx="1394725" cy="0"/>
          </a:xfrm>
          <a:prstGeom prst="line">
            <a:avLst/>
          </a:prstGeom>
          <a:noFill/>
          <a:ln w="6350" algn="ctr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矩形 18"/>
          <p:cNvSpPr/>
          <p:nvPr/>
        </p:nvSpPr>
        <p:spPr>
          <a:xfrm>
            <a:off x="6439890" y="3888904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日结算</a:t>
            </a:r>
          </a:p>
        </p:txBody>
      </p:sp>
      <p:sp>
        <p:nvSpPr>
          <p:cNvPr id="20" name="矩形 19"/>
          <p:cNvSpPr/>
          <p:nvPr/>
        </p:nvSpPr>
        <p:spPr>
          <a:xfrm>
            <a:off x="8467740" y="3846694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日报交账</a:t>
            </a:r>
          </a:p>
        </p:txBody>
      </p:sp>
      <p:grpSp>
        <p:nvGrpSpPr>
          <p:cNvPr id="22" name="组合 14"/>
          <p:cNvGrpSpPr>
            <a:grpSpLocks noChangeAspect="1"/>
          </p:cNvGrpSpPr>
          <p:nvPr/>
        </p:nvGrpSpPr>
        <p:grpSpPr>
          <a:xfrm>
            <a:off x="8741272" y="3122596"/>
            <a:ext cx="425655" cy="475917"/>
            <a:chOff x="5999255" y="3275006"/>
            <a:chExt cx="402656" cy="450303"/>
          </a:xfrm>
          <a:solidFill>
            <a:schemeClr val="bg1"/>
          </a:solidFill>
          <a:effectLst/>
        </p:grpSpPr>
        <p:sp>
          <p:nvSpPr>
            <p:cNvPr id="23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4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6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7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1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32" name="组合 15"/>
          <p:cNvGrpSpPr/>
          <p:nvPr/>
        </p:nvGrpSpPr>
        <p:grpSpPr>
          <a:xfrm>
            <a:off x="6645422" y="3126150"/>
            <a:ext cx="406635" cy="437504"/>
            <a:chOff x="7005429" y="4859473"/>
            <a:chExt cx="466184" cy="501686"/>
          </a:xfrm>
          <a:effectLst/>
        </p:grpSpPr>
        <p:sp>
          <p:nvSpPr>
            <p:cNvPr id="33" name="Freeform 154"/>
            <p:cNvSpPr/>
            <p:nvPr/>
          </p:nvSpPr>
          <p:spPr bwMode="auto">
            <a:xfrm>
              <a:off x="7146499" y="5285485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4" name="Rectangle 155"/>
            <p:cNvSpPr>
              <a:spLocks noChangeArrowheads="1"/>
            </p:cNvSpPr>
            <p:nvPr/>
          </p:nvSpPr>
          <p:spPr bwMode="auto">
            <a:xfrm>
              <a:off x="7166118" y="5278945"/>
              <a:ext cx="9342" cy="32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5" name="Freeform 156"/>
            <p:cNvSpPr>
              <a:spLocks noEditPoints="1"/>
            </p:cNvSpPr>
            <p:nvPr/>
          </p:nvSpPr>
          <p:spPr bwMode="auto">
            <a:xfrm>
              <a:off x="7044667" y="4940751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6" name="Freeform 157"/>
            <p:cNvSpPr>
              <a:spLocks noEditPoints="1"/>
            </p:cNvSpPr>
            <p:nvPr/>
          </p:nvSpPr>
          <p:spPr bwMode="auto">
            <a:xfrm>
              <a:off x="7005429" y="4859473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7" name="Freeform 158"/>
            <p:cNvSpPr>
              <a:spLocks noEditPoints="1"/>
            </p:cNvSpPr>
            <p:nvPr/>
          </p:nvSpPr>
          <p:spPr bwMode="auto">
            <a:xfrm>
              <a:off x="7281029" y="5062202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1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123525" y="3188879"/>
            <a:ext cx="42587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6"/>
          <p:cNvSpPr>
            <a:spLocks noChangeArrowheads="1"/>
          </p:cNvSpPr>
          <p:nvPr/>
        </p:nvSpPr>
        <p:spPr bwMode="auto">
          <a:xfrm>
            <a:off x="1123524" y="2550934"/>
            <a:ext cx="2668219" cy="5574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lIns="91418" tIns="45709" rIns="91418" bIns="4570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0" name="文本框 7"/>
          <p:cNvSpPr txBox="1">
            <a:spLocks noChangeArrowheads="1"/>
          </p:cNvSpPr>
          <p:nvPr/>
        </p:nvSpPr>
        <p:spPr bwMode="auto">
          <a:xfrm>
            <a:off x="1415480" y="2607317"/>
            <a:ext cx="2060012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Arial" panose="020B0604020202020204" pitchFamily="34" charset="0"/>
              </a:rPr>
              <a:t>收费员日结算</a:t>
            </a:r>
            <a:endParaRPr lang="en-US" alt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123525" y="4365104"/>
            <a:ext cx="42587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šľíďè"/>
          <p:cNvSpPr/>
          <p:nvPr/>
        </p:nvSpPr>
        <p:spPr bwMode="auto">
          <a:xfrm>
            <a:off x="1059144" y="3099819"/>
            <a:ext cx="538060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3" name="圆角矩形 6"/>
          <p:cNvSpPr>
            <a:spLocks noChangeArrowheads="1"/>
          </p:cNvSpPr>
          <p:nvPr/>
        </p:nvSpPr>
        <p:spPr bwMode="auto">
          <a:xfrm>
            <a:off x="1132897" y="3718696"/>
            <a:ext cx="2658846" cy="58224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lIns="91418" tIns="45709" rIns="91418" bIns="4570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1263629" y="3786861"/>
            <a:ext cx="2388007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Arial" panose="020B0604020202020204" pitchFamily="34" charset="0"/>
              </a:rPr>
              <a:t>收费员日报交账</a:t>
            </a:r>
            <a:endParaRPr lang="en-US" alt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5" name="išľíďè"/>
          <p:cNvSpPr/>
          <p:nvPr/>
        </p:nvSpPr>
        <p:spPr bwMode="auto">
          <a:xfrm>
            <a:off x="1068444" y="3777361"/>
            <a:ext cx="538060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58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2" grpId="0"/>
      <p:bldP spid="43" grpId="0" animBg="1"/>
      <p:bldP spid="44" grpId="0"/>
      <p:bldP spid="4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收费员日账表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03658" y="1184756"/>
            <a:ext cx="60979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学会看报表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15" y="2105025"/>
            <a:ext cx="9307195" cy="4277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75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收费员日账表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08141" y="1208283"/>
            <a:ext cx="60979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门诊收据查询</a:t>
            </a:r>
          </a:p>
        </p:txBody>
      </p:sp>
      <p:sp>
        <p:nvSpPr>
          <p:cNvPr id="23" name="文本框 29700"/>
          <p:cNvSpPr txBox="1"/>
          <p:nvPr/>
        </p:nvSpPr>
        <p:spPr>
          <a:xfrm>
            <a:off x="3791744" y="1156851"/>
            <a:ext cx="5897768" cy="49911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学会依据一个患者的费用信息 看多个收费员的报表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1917065"/>
            <a:ext cx="10525760" cy="4139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36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收费员日账表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47207" y="1239973"/>
            <a:ext cx="60979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集成视图</a:t>
            </a:r>
          </a:p>
        </p:txBody>
      </p:sp>
      <p:sp>
        <p:nvSpPr>
          <p:cNvPr id="23" name="文本框 29700"/>
          <p:cNvSpPr txBox="1"/>
          <p:nvPr/>
        </p:nvSpPr>
        <p:spPr>
          <a:xfrm>
            <a:off x="3674829" y="1225323"/>
            <a:ext cx="3154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1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可查看病人历次就诊信息视图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15" y="1845310"/>
            <a:ext cx="8683625" cy="4211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2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收费员日账表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16284" y="1310139"/>
            <a:ext cx="60979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门诊日志</a:t>
            </a:r>
          </a:p>
        </p:txBody>
      </p:sp>
      <p:sp>
        <p:nvSpPr>
          <p:cNvPr id="23" name="文本框 29700"/>
          <p:cNvSpPr txBox="1"/>
          <p:nvPr/>
        </p:nvSpPr>
        <p:spPr>
          <a:xfrm>
            <a:off x="1920798" y="1772399"/>
            <a:ext cx="8641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1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可根据科室、诊断、年龄、日期查询就诊过的病人列表，也可通过卡号直接检索患者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60" y="2276475"/>
            <a:ext cx="7943215" cy="418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39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400" y="882929"/>
            <a:ext cx="114966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请用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BOS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姓名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+部门”为名字建卡，并为其操作挂号（传染科门诊），并进行以下操作：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</a:rPr>
              <a:t>分诊护士报到并优先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</a:rPr>
              <a:t>门诊医生“医生XXX”接诊，开诊断“健康查体”，开2条处方(口服药)、皮试、1条检查、1条检验、1条治疗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</a:rPr>
              <a:t>将治疗医嘱 撤销（停医嘱）   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</a:rPr>
              <a:t>收费（sf A）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</a:rPr>
              <a:t>将检查医嘱执行（登记）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00B050"/>
                </a:solidFill>
              </a:rPr>
              <a:t>将药品发药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</a:rPr>
              <a:t>将皮试执行、输液执行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</a:rPr>
              <a:t>退检验费用（sf A）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</a:rPr>
              <a:t>退药（口服药）(sf B)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</a:rPr>
              <a:t>收费员sfA、 sfB  日结算</a:t>
            </a:r>
          </a:p>
          <a:p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完成以上工作，请提交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（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张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截图）：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1.本次医嘱截</a:t>
            </a:r>
            <a:r>
              <a:rPr lang="zh-CN" altLang="en-US" sz="2000" dirty="0" smtClean="0">
                <a:solidFill>
                  <a:srgbClr val="00B050"/>
                </a:solidFill>
              </a:rPr>
              <a:t>图</a:t>
            </a:r>
            <a:r>
              <a:rPr lang="zh-CN" altLang="en-US" sz="2000" dirty="0" smtClean="0">
                <a:solidFill>
                  <a:srgbClr val="00B050"/>
                </a:solidFill>
              </a:rPr>
              <a:t>（完成</a:t>
            </a:r>
            <a:r>
              <a:rPr lang="en-US" altLang="zh-CN" sz="2000" dirty="0" smtClean="0">
                <a:solidFill>
                  <a:srgbClr val="00B050"/>
                </a:solidFill>
              </a:rPr>
              <a:t>2-6</a:t>
            </a:r>
            <a:r>
              <a:rPr lang="zh-CN" altLang="en-US" sz="2000" dirty="0" smtClean="0">
                <a:solidFill>
                  <a:srgbClr val="00B050"/>
                </a:solidFill>
              </a:rPr>
              <a:t>后）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门诊医生患者列表截图（注意截图中出现优先）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输液执行截图（显示出阴性标记）、皮试截图（可略）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.门诊收据查询明细截图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将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截图贴到word里，文件名命名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“作业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1-BOS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姓名”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，发送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至张静邮箱(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zhangjing_yl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mediway.cn)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79376" y="260648"/>
            <a:ext cx="40324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作业</a:t>
            </a: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</a:t>
            </a: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（不做）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8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434" y="45368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建卡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70270" y="1191496"/>
            <a:ext cx="5606022" cy="1448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医保患者：需填写医保卡号，规则为：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位数字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+S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本院职工：需填写工号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公费医疗：需填写公费单位、公费证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号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78" y="2850730"/>
            <a:ext cx="7311126" cy="3233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416644" y="1232716"/>
            <a:ext cx="1454244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卡类型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卡号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身份证号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登记号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761" y="2284998"/>
            <a:ext cx="3741744" cy="32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761" y="1759508"/>
            <a:ext cx="1364098" cy="312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178" y="6245203"/>
            <a:ext cx="8359298" cy="518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416" y="50252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建卡相关操作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2120" y="5182823"/>
            <a:ext cx="16225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</a:rPr>
              <a:t>2.  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就诊卡管理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3392" y="23744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合并患者信息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296" y="1462285"/>
            <a:ext cx="6151446" cy="2991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296" y="4886289"/>
            <a:ext cx="6129917" cy="1608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400" y="3001732"/>
            <a:ext cx="1988992" cy="220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9768408" y="1752070"/>
            <a:ext cx="266429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 startAt="3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临时卡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多用于急诊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       正式卡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760" y="5436738"/>
            <a:ext cx="1811632" cy="69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247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43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建卡相关操作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481500"/>
            <a:ext cx="8136904" cy="2551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23392" y="234637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</a:rPr>
              <a:t>4.  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充值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8" y="4797152"/>
            <a:ext cx="8136904" cy="1655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623392" y="5440277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</a:rPr>
              <a:t>.  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修改患者信息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练习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19536" y="2636912"/>
            <a:ext cx="10187587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为自费、医保两种患者分别建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卡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操作：输入卡号建卡、输入登记号建卡，并尝试理解下面两个问题：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6477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已经存在的卡</a:t>
            </a: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号，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调出患者</a:t>
            </a: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信息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，</a:t>
            </a: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提示卡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号已存在，不能发卡。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6477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不存在的</a:t>
            </a: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登记号，提示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登记号不存在，</a:t>
            </a: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不能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</a:t>
            </a: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卡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42044" y="1690216"/>
            <a:ext cx="609797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练习</a:t>
            </a:r>
          </a:p>
        </p:txBody>
      </p:sp>
      <p:sp>
        <p:nvSpPr>
          <p:cNvPr id="2" name="椭圆 221"/>
          <p:cNvSpPr>
            <a:spLocks noChangeArrowheads="1"/>
          </p:cNvSpPr>
          <p:nvPr/>
        </p:nvSpPr>
        <p:spPr bwMode="auto">
          <a:xfrm>
            <a:off x="717791" y="1375460"/>
            <a:ext cx="796925" cy="796925"/>
          </a:xfrm>
          <a:prstGeom prst="ellipse">
            <a:avLst/>
          </a:prstGeom>
          <a:noFill/>
          <a:ln>
            <a:solidFill>
              <a:srgbClr val="7EC4FE"/>
            </a:solidFill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3" name="椭圆 222"/>
          <p:cNvSpPr>
            <a:spLocks noChangeArrowheads="1"/>
          </p:cNvSpPr>
          <p:nvPr/>
        </p:nvSpPr>
        <p:spPr bwMode="auto">
          <a:xfrm>
            <a:off x="674929" y="1332597"/>
            <a:ext cx="882650" cy="88265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" name="Freeform 50"/>
          <p:cNvSpPr>
            <a:spLocks noEditPoints="1"/>
          </p:cNvSpPr>
          <p:nvPr/>
        </p:nvSpPr>
        <p:spPr bwMode="auto">
          <a:xfrm>
            <a:off x="911424" y="1602351"/>
            <a:ext cx="409576" cy="343143"/>
          </a:xfrm>
          <a:custGeom>
            <a:avLst/>
            <a:gdLst>
              <a:gd name="T0" fmla="*/ 0 w 471"/>
              <a:gd name="T1" fmla="*/ 419817 h 395"/>
              <a:gd name="T2" fmla="*/ 95655 w 471"/>
              <a:gd name="T3" fmla="*/ 419817 h 395"/>
              <a:gd name="T4" fmla="*/ 95655 w 471"/>
              <a:gd name="T5" fmla="*/ 248702 h 395"/>
              <a:gd name="T6" fmla="*/ 0 w 471"/>
              <a:gd name="T7" fmla="*/ 248702 h 395"/>
              <a:gd name="T8" fmla="*/ 0 w 471"/>
              <a:gd name="T9" fmla="*/ 419817 h 395"/>
              <a:gd name="T10" fmla="*/ 20194 w 471"/>
              <a:gd name="T11" fmla="*/ 268895 h 395"/>
              <a:gd name="T12" fmla="*/ 75461 w 471"/>
              <a:gd name="T13" fmla="*/ 268895 h 395"/>
              <a:gd name="T14" fmla="*/ 75461 w 471"/>
              <a:gd name="T15" fmla="*/ 399623 h 395"/>
              <a:gd name="T16" fmla="*/ 20194 w 471"/>
              <a:gd name="T17" fmla="*/ 399623 h 395"/>
              <a:gd name="T18" fmla="*/ 20194 w 471"/>
              <a:gd name="T19" fmla="*/ 268895 h 395"/>
              <a:gd name="T20" fmla="*/ 136042 w 471"/>
              <a:gd name="T21" fmla="*/ 419817 h 395"/>
              <a:gd name="T22" fmla="*/ 231697 w 471"/>
              <a:gd name="T23" fmla="*/ 419817 h 395"/>
              <a:gd name="T24" fmla="*/ 231697 w 471"/>
              <a:gd name="T25" fmla="*/ 92466 h 395"/>
              <a:gd name="T26" fmla="*/ 136042 w 471"/>
              <a:gd name="T27" fmla="*/ 92466 h 395"/>
              <a:gd name="T28" fmla="*/ 136042 w 471"/>
              <a:gd name="T29" fmla="*/ 419817 h 395"/>
              <a:gd name="T30" fmla="*/ 156236 w 471"/>
              <a:gd name="T31" fmla="*/ 112660 h 395"/>
              <a:gd name="T32" fmla="*/ 211503 w 471"/>
              <a:gd name="T33" fmla="*/ 112660 h 395"/>
              <a:gd name="T34" fmla="*/ 211503 w 471"/>
              <a:gd name="T35" fmla="*/ 399623 h 395"/>
              <a:gd name="T36" fmla="*/ 156236 w 471"/>
              <a:gd name="T37" fmla="*/ 399623 h 395"/>
              <a:gd name="T38" fmla="*/ 156236 w 471"/>
              <a:gd name="T39" fmla="*/ 112660 h 395"/>
              <a:gd name="T40" fmla="*/ 407063 w 471"/>
              <a:gd name="T41" fmla="*/ 165801 h 395"/>
              <a:gd name="T42" fmla="*/ 407063 w 471"/>
              <a:gd name="T43" fmla="*/ 419817 h 395"/>
              <a:gd name="T44" fmla="*/ 500592 w 471"/>
              <a:gd name="T45" fmla="*/ 419817 h 395"/>
              <a:gd name="T46" fmla="*/ 500592 w 471"/>
              <a:gd name="T47" fmla="*/ 165801 h 395"/>
              <a:gd name="T48" fmla="*/ 407063 w 471"/>
              <a:gd name="T49" fmla="*/ 165801 h 395"/>
              <a:gd name="T50" fmla="*/ 480398 w 471"/>
              <a:gd name="T51" fmla="*/ 399623 h 395"/>
              <a:gd name="T52" fmla="*/ 427257 w 471"/>
              <a:gd name="T53" fmla="*/ 399623 h 395"/>
              <a:gd name="T54" fmla="*/ 427257 w 471"/>
              <a:gd name="T55" fmla="*/ 185995 h 395"/>
              <a:gd name="T56" fmla="*/ 480398 w 471"/>
              <a:gd name="T57" fmla="*/ 185995 h 395"/>
              <a:gd name="T58" fmla="*/ 480398 w 471"/>
              <a:gd name="T59" fmla="*/ 399623 h 395"/>
              <a:gd name="T60" fmla="*/ 272084 w 471"/>
              <a:gd name="T61" fmla="*/ 419817 h 395"/>
              <a:gd name="T62" fmla="*/ 367738 w 471"/>
              <a:gd name="T63" fmla="*/ 419817 h 395"/>
              <a:gd name="T64" fmla="*/ 367738 w 471"/>
              <a:gd name="T65" fmla="*/ 0 h 395"/>
              <a:gd name="T66" fmla="*/ 272084 w 471"/>
              <a:gd name="T67" fmla="*/ 0 h 395"/>
              <a:gd name="T68" fmla="*/ 272084 w 471"/>
              <a:gd name="T69" fmla="*/ 419817 h 395"/>
              <a:gd name="T70" fmla="*/ 292278 w 471"/>
              <a:gd name="T71" fmla="*/ 20194 h 395"/>
              <a:gd name="T72" fmla="*/ 347545 w 471"/>
              <a:gd name="T73" fmla="*/ 20194 h 395"/>
              <a:gd name="T74" fmla="*/ 347545 w 471"/>
              <a:gd name="T75" fmla="*/ 399623 h 395"/>
              <a:gd name="T76" fmla="*/ 292278 w 471"/>
              <a:gd name="T77" fmla="*/ 399623 h 395"/>
              <a:gd name="T78" fmla="*/ 292278 w 471"/>
              <a:gd name="T79" fmla="*/ 20194 h 39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71" h="395">
                <a:moveTo>
                  <a:pt x="0" y="395"/>
                </a:moveTo>
                <a:lnTo>
                  <a:pt x="90" y="395"/>
                </a:lnTo>
                <a:lnTo>
                  <a:pt x="90" y="234"/>
                </a:lnTo>
                <a:lnTo>
                  <a:pt x="0" y="234"/>
                </a:lnTo>
                <a:lnTo>
                  <a:pt x="0" y="395"/>
                </a:lnTo>
                <a:close/>
                <a:moveTo>
                  <a:pt x="19" y="253"/>
                </a:moveTo>
                <a:lnTo>
                  <a:pt x="71" y="253"/>
                </a:lnTo>
                <a:lnTo>
                  <a:pt x="71" y="376"/>
                </a:lnTo>
                <a:lnTo>
                  <a:pt x="19" y="376"/>
                </a:lnTo>
                <a:lnTo>
                  <a:pt x="19" y="253"/>
                </a:lnTo>
                <a:close/>
                <a:moveTo>
                  <a:pt x="128" y="395"/>
                </a:moveTo>
                <a:lnTo>
                  <a:pt x="218" y="395"/>
                </a:lnTo>
                <a:lnTo>
                  <a:pt x="218" y="87"/>
                </a:lnTo>
                <a:lnTo>
                  <a:pt x="128" y="87"/>
                </a:lnTo>
                <a:lnTo>
                  <a:pt x="128" y="395"/>
                </a:lnTo>
                <a:close/>
                <a:moveTo>
                  <a:pt x="147" y="106"/>
                </a:moveTo>
                <a:lnTo>
                  <a:pt x="199" y="106"/>
                </a:lnTo>
                <a:lnTo>
                  <a:pt x="199" y="376"/>
                </a:lnTo>
                <a:lnTo>
                  <a:pt x="147" y="376"/>
                </a:lnTo>
                <a:lnTo>
                  <a:pt x="147" y="106"/>
                </a:lnTo>
                <a:close/>
                <a:moveTo>
                  <a:pt x="383" y="156"/>
                </a:moveTo>
                <a:lnTo>
                  <a:pt x="383" y="395"/>
                </a:lnTo>
                <a:lnTo>
                  <a:pt x="471" y="395"/>
                </a:lnTo>
                <a:lnTo>
                  <a:pt x="471" y="156"/>
                </a:lnTo>
                <a:lnTo>
                  <a:pt x="383" y="156"/>
                </a:lnTo>
                <a:close/>
                <a:moveTo>
                  <a:pt x="452" y="376"/>
                </a:moveTo>
                <a:lnTo>
                  <a:pt x="402" y="376"/>
                </a:lnTo>
                <a:lnTo>
                  <a:pt x="402" y="175"/>
                </a:lnTo>
                <a:lnTo>
                  <a:pt x="452" y="175"/>
                </a:lnTo>
                <a:lnTo>
                  <a:pt x="452" y="376"/>
                </a:lnTo>
                <a:close/>
                <a:moveTo>
                  <a:pt x="256" y="395"/>
                </a:moveTo>
                <a:lnTo>
                  <a:pt x="346" y="395"/>
                </a:lnTo>
                <a:lnTo>
                  <a:pt x="346" y="0"/>
                </a:lnTo>
                <a:lnTo>
                  <a:pt x="256" y="0"/>
                </a:lnTo>
                <a:lnTo>
                  <a:pt x="256" y="395"/>
                </a:lnTo>
                <a:close/>
                <a:moveTo>
                  <a:pt x="275" y="19"/>
                </a:moveTo>
                <a:lnTo>
                  <a:pt x="327" y="19"/>
                </a:lnTo>
                <a:lnTo>
                  <a:pt x="327" y="376"/>
                </a:lnTo>
                <a:lnTo>
                  <a:pt x="275" y="376"/>
                </a:lnTo>
                <a:lnTo>
                  <a:pt x="275" y="1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PangMenZhengDao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97922" y="1128964"/>
            <a:ext cx="609797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卡类型配置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83432" y="1128964"/>
            <a:ext cx="447851" cy="451464"/>
            <a:chOff x="3041651" y="3326606"/>
            <a:chExt cx="631825" cy="636588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84" y="1772816"/>
            <a:ext cx="8700650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191344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65634" y="1124909"/>
            <a:ext cx="609797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主索引管理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注册配置</a:t>
            </a:r>
          </a:p>
        </p:txBody>
      </p:sp>
      <p:sp>
        <p:nvSpPr>
          <p:cNvPr id="5" name="文本占位符 1"/>
          <p:cNvSpPr txBox="1"/>
          <p:nvPr/>
        </p:nvSpPr>
        <p:spPr>
          <a:xfrm>
            <a:off x="864315" y="453400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3" y="1628999"/>
            <a:ext cx="2287052" cy="373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25" y="3248241"/>
            <a:ext cx="2160240" cy="1845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5163215"/>
            <a:ext cx="1505148" cy="1722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512" y="2053472"/>
            <a:ext cx="2287053" cy="1120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1488076"/>
            <a:ext cx="4880850" cy="190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992" y="3884515"/>
            <a:ext cx="4808842" cy="863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1579" y="6021288"/>
            <a:ext cx="4880850" cy="606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右箭头 23"/>
          <p:cNvSpPr/>
          <p:nvPr/>
        </p:nvSpPr>
        <p:spPr>
          <a:xfrm>
            <a:off x="4511824" y="2204864"/>
            <a:ext cx="1080120" cy="2880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4495716" y="4249286"/>
            <a:ext cx="1080120" cy="2880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583832" y="6149692"/>
            <a:ext cx="1080120" cy="2880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191344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65634" y="1124909"/>
            <a:ext cx="609797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主索引管理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注册配置</a:t>
            </a:r>
          </a:p>
        </p:txBody>
      </p:sp>
      <p:sp>
        <p:nvSpPr>
          <p:cNvPr id="5" name="文本占位符 1"/>
          <p:cNvSpPr txBox="1"/>
          <p:nvPr/>
        </p:nvSpPr>
        <p:spPr>
          <a:xfrm>
            <a:off x="864315" y="453400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01" y="1839936"/>
            <a:ext cx="2805204" cy="2175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36" y="4343710"/>
            <a:ext cx="2179509" cy="29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270" y="1370159"/>
            <a:ext cx="7554326" cy="968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270" y="2545351"/>
            <a:ext cx="7554326" cy="98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271" y="3778216"/>
            <a:ext cx="7554326" cy="1995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104" y="5246711"/>
            <a:ext cx="3376675" cy="496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01" y="5913038"/>
            <a:ext cx="3393478" cy="828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右箭头 20"/>
          <p:cNvSpPr/>
          <p:nvPr/>
        </p:nvSpPr>
        <p:spPr>
          <a:xfrm>
            <a:off x="3935760" y="1854331"/>
            <a:ext cx="44550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3935760" y="2744177"/>
            <a:ext cx="44550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3935760" y="3811439"/>
            <a:ext cx="44550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1847528" y="4760748"/>
            <a:ext cx="293162" cy="396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9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8543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门诊挂号、退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号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86095" y="1369649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5978" y="1400838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8165" y="1403133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992637" y="313672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5015880" y="3862224"/>
            <a:ext cx="2627567" cy="25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号别</a:t>
            </a:r>
            <a:endParaRPr lang="en-US" altLang="x-none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实名、非实名号</a:t>
            </a:r>
            <a:endParaRPr lang="en-US" altLang="x-none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病历本</a:t>
            </a:r>
            <a:endParaRPr lang="en-US" altLang="x-none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挂号条</a:t>
            </a:r>
            <a:endParaRPr lang="en-US" altLang="x-none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支付方式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95978" y="3136721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5" name="išľíďè"/>
          <p:cNvSpPr/>
          <p:nvPr/>
        </p:nvSpPr>
        <p:spPr bwMode="auto">
          <a:xfrm>
            <a:off x="8250768" y="3872510"/>
            <a:ext cx="2237719" cy="57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出诊时段设置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挂号设置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436338" y="3090778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851833" y="3875666"/>
            <a:ext cx="1876837" cy="122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挂号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退号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挂号查询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挂号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41875" y="1018523"/>
            <a:ext cx="38376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卡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号、登记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号检索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自动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跳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转 “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是否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为患者新建卡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”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607874"/>
            <a:ext cx="3528392" cy="1452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3" y="2967544"/>
            <a:ext cx="7992888" cy="3595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360" y="2972061"/>
            <a:ext cx="2588466" cy="3626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241875" y="2417113"/>
            <a:ext cx="2499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  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实名号、科室号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29736" y="2428288"/>
            <a:ext cx="249958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  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挂号费、诊查费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1473" y="2417113"/>
            <a:ext cx="249958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  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号源、分时段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东华医为修改项3-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85" y="9525"/>
            <a:ext cx="1944000" cy="194698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27200" y="1815465"/>
            <a:ext cx="2138680" cy="215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700" b="1" kern="2500" spc="16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</a:t>
            </a:r>
          </a:p>
          <a:p>
            <a:pPr algn="r"/>
            <a:r>
              <a:rPr lang="zh-CN" altLang="en-US" sz="6700" b="1" kern="2500" spc="16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73811" y="1492885"/>
            <a:ext cx="554672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00" b="1" kern="2500" spc="160" dirty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3700" b="1" kern="2500" spc="160" dirty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3700" b="1" kern="2500" spc="160" dirty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3600" b="1" kern="2500" spc="160" dirty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</a:t>
            </a: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业务</a:t>
            </a:r>
            <a:r>
              <a:rPr lang="zh-CN" altLang="en-US" sz="2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正流程</a:t>
            </a:r>
            <a:endParaRPr lang="zh-CN" altLang="en-US" sz="2600" b="1" kern="2500" spc="160" dirty="0">
              <a:solidFill>
                <a:srgbClr val="00479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98440" y="2442210"/>
            <a:ext cx="43103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00" b="1" kern="2500" spc="160" dirty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02/</a:t>
            </a:r>
            <a:r>
              <a:rPr lang="en-US" altLang="zh-CN" sz="2400" b="1" kern="2500" spc="160" dirty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b="1" kern="2500" spc="160" dirty="0" smtClean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门诊业务特殊流程</a:t>
            </a:r>
            <a:endParaRPr lang="zh-CN" altLang="en-US" sz="26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13045" y="4123362"/>
            <a:ext cx="608393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00" b="1" kern="2500" spc="160" dirty="0" smtClean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04/</a:t>
            </a:r>
            <a:r>
              <a:rPr lang="en-US" altLang="zh-CN" sz="2400" b="1" kern="2500" spc="160" dirty="0" smtClean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门诊业务逆流程</a:t>
            </a:r>
            <a:endParaRPr lang="zh-CN" altLang="en-US" sz="2600" b="1" kern="2500" spc="160" dirty="0">
              <a:solidFill>
                <a:srgbClr val="00479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98440" y="3307030"/>
            <a:ext cx="552577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700" b="1" kern="2500" spc="160" dirty="0" smtClean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03/</a:t>
            </a:r>
            <a:r>
              <a:rPr lang="en-US" altLang="zh-CN" sz="3600" b="1" kern="2500" spc="160" dirty="0" smtClean="0">
                <a:solidFill>
                  <a:srgbClr val="00479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600" b="1" spc="3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  <a:sym typeface="+mn-ea"/>
              </a:rPr>
              <a:t>挂号接诊配置</a:t>
            </a:r>
            <a:endParaRPr lang="zh-CN" altLang="en-US" sz="2600" b="1" kern="2500" spc="160" dirty="0">
              <a:solidFill>
                <a:srgbClr val="004799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8310" y="4176395"/>
            <a:ext cx="21386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100" b="1" u="sng" kern="2500" spc="160">
                <a:solidFill>
                  <a:srgbClr val="004799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CONTENT</a:t>
            </a:r>
          </a:p>
        </p:txBody>
      </p:sp>
      <p:pic>
        <p:nvPicPr>
          <p:cNvPr id="8" name="图片 7" descr="东华医为修改项3-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545" y="4911090"/>
            <a:ext cx="997680" cy="194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1015574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挂号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4589" y="1147765"/>
            <a:ext cx="609797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界面模式切换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30" y="1207770"/>
            <a:ext cx="6858000" cy="1554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30" y="3068955"/>
            <a:ext cx="7025640" cy="133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860" y="4709795"/>
            <a:ext cx="7277100" cy="14592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191344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文本占位符 1"/>
          <p:cNvSpPr txBox="1"/>
          <p:nvPr/>
        </p:nvSpPr>
        <p:spPr>
          <a:xfrm>
            <a:off x="887852" y="47687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0892" y="1162771"/>
            <a:ext cx="609797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设置发票显示的账单子类</a:t>
            </a:r>
          </a:p>
        </p:txBody>
      </p:sp>
      <p:sp>
        <p:nvSpPr>
          <p:cNvPr id="8" name="Shape 713"/>
          <p:cNvSpPr/>
          <p:nvPr/>
        </p:nvSpPr>
        <p:spPr>
          <a:xfrm>
            <a:off x="433636" y="1570496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0" name="Shape 714"/>
          <p:cNvSpPr/>
          <p:nvPr/>
        </p:nvSpPr>
        <p:spPr>
          <a:xfrm>
            <a:off x="643908" y="1777884"/>
            <a:ext cx="243590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4954"/>
                </a:moveTo>
                <a:lnTo>
                  <a:pt x="19938" y="6698"/>
                </a:lnTo>
                <a:lnTo>
                  <a:pt x="11631" y="9723"/>
                </a:lnTo>
                <a:lnTo>
                  <a:pt x="11631" y="19484"/>
                </a:lnTo>
                <a:cubicBezTo>
                  <a:pt x="11631" y="19484"/>
                  <a:pt x="19938" y="14954"/>
                  <a:pt x="19938" y="14954"/>
                </a:cubicBezTo>
                <a:close/>
                <a:moveTo>
                  <a:pt x="19861" y="4959"/>
                </a:moveTo>
                <a:lnTo>
                  <a:pt x="10800" y="1662"/>
                </a:lnTo>
                <a:lnTo>
                  <a:pt x="1739" y="4959"/>
                </a:lnTo>
                <a:lnTo>
                  <a:pt x="10800" y="8256"/>
                </a:lnTo>
                <a:cubicBezTo>
                  <a:pt x="10800" y="8256"/>
                  <a:pt x="19861" y="4959"/>
                  <a:pt x="19861" y="4959"/>
                </a:cubicBezTo>
                <a:close/>
                <a:moveTo>
                  <a:pt x="21600" y="14954"/>
                </a:moveTo>
                <a:cubicBezTo>
                  <a:pt x="21600" y="15564"/>
                  <a:pt x="21262" y="16122"/>
                  <a:pt x="20730" y="16408"/>
                </a:cubicBezTo>
                <a:lnTo>
                  <a:pt x="11592" y="21392"/>
                </a:lnTo>
                <a:cubicBezTo>
                  <a:pt x="11345" y="21535"/>
                  <a:pt x="11073" y="21600"/>
                  <a:pt x="10800" y="21600"/>
                </a:cubicBezTo>
                <a:cubicBezTo>
                  <a:pt x="10527" y="21600"/>
                  <a:pt x="10255" y="21535"/>
                  <a:pt x="10008" y="21392"/>
                </a:cubicBezTo>
                <a:lnTo>
                  <a:pt x="870" y="16408"/>
                </a:lnTo>
                <a:cubicBezTo>
                  <a:pt x="338" y="16122"/>
                  <a:pt x="0" y="15564"/>
                  <a:pt x="0" y="14954"/>
                </a:cubicBezTo>
                <a:lnTo>
                  <a:pt x="0" y="4985"/>
                </a:lnTo>
                <a:cubicBezTo>
                  <a:pt x="0" y="4284"/>
                  <a:pt x="441" y="3661"/>
                  <a:pt x="1090" y="3427"/>
                </a:cubicBezTo>
                <a:lnTo>
                  <a:pt x="10229" y="104"/>
                </a:lnTo>
                <a:cubicBezTo>
                  <a:pt x="10411" y="39"/>
                  <a:pt x="10605" y="0"/>
                  <a:pt x="10800" y="0"/>
                </a:cubicBezTo>
                <a:cubicBezTo>
                  <a:pt x="10995" y="0"/>
                  <a:pt x="11189" y="39"/>
                  <a:pt x="11371" y="104"/>
                </a:cubicBezTo>
                <a:lnTo>
                  <a:pt x="20510" y="3427"/>
                </a:lnTo>
                <a:cubicBezTo>
                  <a:pt x="21159" y="3661"/>
                  <a:pt x="21600" y="4284"/>
                  <a:pt x="21600" y="4985"/>
                </a:cubicBezTo>
                <a:cubicBezTo>
                  <a:pt x="21600" y="4985"/>
                  <a:pt x="21600" y="14954"/>
                  <a:pt x="21600" y="1495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62" y="2104956"/>
            <a:ext cx="5202824" cy="209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625" y="5107899"/>
            <a:ext cx="7780694" cy="153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1456378"/>
            <a:ext cx="5418390" cy="274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下箭头 8"/>
          <p:cNvSpPr/>
          <p:nvPr/>
        </p:nvSpPr>
        <p:spPr>
          <a:xfrm>
            <a:off x="5519936" y="4439595"/>
            <a:ext cx="648072" cy="57606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191344" y="11663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文本占位符 1"/>
          <p:cNvSpPr txBox="1"/>
          <p:nvPr/>
        </p:nvSpPr>
        <p:spPr>
          <a:xfrm>
            <a:off x="911982" y="47687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5634" y="1147765"/>
            <a:ext cx="187220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出诊时段设置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1" y="4177338"/>
            <a:ext cx="8560924" cy="2590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851" y="831597"/>
            <a:ext cx="5633353" cy="178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931" y="2809486"/>
            <a:ext cx="6323378" cy="131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下箭头 18"/>
          <p:cNvSpPr/>
          <p:nvPr/>
        </p:nvSpPr>
        <p:spPr>
          <a:xfrm>
            <a:off x="4372260" y="2659702"/>
            <a:ext cx="499603" cy="48126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191344" y="116632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文本占位符 1"/>
          <p:cNvSpPr txBox="1"/>
          <p:nvPr/>
        </p:nvSpPr>
        <p:spPr>
          <a:xfrm>
            <a:off x="911982" y="47687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Shape 708"/>
          <p:cNvSpPr/>
          <p:nvPr/>
        </p:nvSpPr>
        <p:spPr>
          <a:xfrm>
            <a:off x="1182981" y="1387640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9" name="Shape 709"/>
          <p:cNvSpPr/>
          <p:nvPr/>
        </p:nvSpPr>
        <p:spPr>
          <a:xfrm>
            <a:off x="1396091" y="1600750"/>
            <a:ext cx="231035" cy="23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3" y="10800"/>
                </a:moveTo>
                <a:lnTo>
                  <a:pt x="15429" y="7196"/>
                </a:lnTo>
                <a:lnTo>
                  <a:pt x="15429" y="10800"/>
                </a:lnTo>
                <a:cubicBezTo>
                  <a:pt x="15429" y="10800"/>
                  <a:pt x="19033" y="10800"/>
                  <a:pt x="19033" y="10800"/>
                </a:cubicBezTo>
                <a:close/>
                <a:moveTo>
                  <a:pt x="20057" y="20057"/>
                </a:moveTo>
                <a:lnTo>
                  <a:pt x="20057" y="12343"/>
                </a:lnTo>
                <a:lnTo>
                  <a:pt x="15043" y="12343"/>
                </a:lnTo>
                <a:cubicBezTo>
                  <a:pt x="14404" y="12343"/>
                  <a:pt x="13886" y="11825"/>
                  <a:pt x="13886" y="11186"/>
                </a:cubicBezTo>
                <a:lnTo>
                  <a:pt x="13886" y="6171"/>
                </a:lnTo>
                <a:lnTo>
                  <a:pt x="9257" y="6171"/>
                </a:lnTo>
                <a:lnTo>
                  <a:pt x="9257" y="20057"/>
                </a:lnTo>
                <a:cubicBezTo>
                  <a:pt x="9257" y="20057"/>
                  <a:pt x="20057" y="20057"/>
                  <a:pt x="20057" y="20057"/>
                </a:cubicBezTo>
                <a:close/>
                <a:moveTo>
                  <a:pt x="12343" y="1929"/>
                </a:moveTo>
                <a:cubicBezTo>
                  <a:pt x="12343" y="1724"/>
                  <a:pt x="12162" y="1543"/>
                  <a:pt x="11957" y="1543"/>
                </a:cubicBezTo>
                <a:lnTo>
                  <a:pt x="3471" y="1543"/>
                </a:lnTo>
                <a:cubicBezTo>
                  <a:pt x="3267" y="1543"/>
                  <a:pt x="3086" y="1724"/>
                  <a:pt x="3086" y="1929"/>
                </a:cubicBezTo>
                <a:lnTo>
                  <a:pt x="3086" y="2700"/>
                </a:lnTo>
                <a:cubicBezTo>
                  <a:pt x="3086" y="2905"/>
                  <a:pt x="3267" y="3086"/>
                  <a:pt x="3471" y="3086"/>
                </a:cubicBezTo>
                <a:lnTo>
                  <a:pt x="11957" y="3086"/>
                </a:lnTo>
                <a:cubicBezTo>
                  <a:pt x="12162" y="3086"/>
                  <a:pt x="12343" y="2905"/>
                  <a:pt x="12343" y="2700"/>
                </a:cubicBezTo>
                <a:cubicBezTo>
                  <a:pt x="12343" y="2700"/>
                  <a:pt x="12343" y="1929"/>
                  <a:pt x="12343" y="1929"/>
                </a:cubicBezTo>
                <a:close/>
                <a:moveTo>
                  <a:pt x="21600" y="20443"/>
                </a:moveTo>
                <a:cubicBezTo>
                  <a:pt x="21600" y="21082"/>
                  <a:pt x="21082" y="21600"/>
                  <a:pt x="20443" y="21600"/>
                </a:cubicBezTo>
                <a:lnTo>
                  <a:pt x="8871" y="21600"/>
                </a:lnTo>
                <a:cubicBezTo>
                  <a:pt x="8233" y="21600"/>
                  <a:pt x="7714" y="21082"/>
                  <a:pt x="7714" y="20443"/>
                </a:cubicBezTo>
                <a:lnTo>
                  <a:pt x="7714" y="18514"/>
                </a:lnTo>
                <a:lnTo>
                  <a:pt x="1157" y="18514"/>
                </a:lnTo>
                <a:cubicBezTo>
                  <a:pt x="518" y="18514"/>
                  <a:pt x="0" y="17996"/>
                  <a:pt x="0" y="17357"/>
                </a:cubicBezTo>
                <a:lnTo>
                  <a:pt x="0" y="1157"/>
                </a:lnTo>
                <a:cubicBezTo>
                  <a:pt x="0" y="518"/>
                  <a:pt x="518" y="0"/>
                  <a:pt x="1157" y="0"/>
                </a:cubicBezTo>
                <a:lnTo>
                  <a:pt x="14271" y="0"/>
                </a:lnTo>
                <a:cubicBezTo>
                  <a:pt x="14910" y="0"/>
                  <a:pt x="15429" y="518"/>
                  <a:pt x="15429" y="1157"/>
                </a:cubicBezTo>
                <a:lnTo>
                  <a:pt x="15429" y="5111"/>
                </a:lnTo>
                <a:cubicBezTo>
                  <a:pt x="15585" y="5207"/>
                  <a:pt x="15730" y="5316"/>
                  <a:pt x="15862" y="5448"/>
                </a:cubicBezTo>
                <a:lnTo>
                  <a:pt x="20780" y="10366"/>
                </a:lnTo>
                <a:cubicBezTo>
                  <a:pt x="21238" y="10824"/>
                  <a:pt x="21600" y="11704"/>
                  <a:pt x="21600" y="12343"/>
                </a:cubicBezTo>
                <a:cubicBezTo>
                  <a:pt x="21600" y="12343"/>
                  <a:pt x="21600" y="20443"/>
                  <a:pt x="21600" y="2044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3512" y="1250559"/>
            <a:ext cx="21602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挂号限额设置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921390"/>
            <a:ext cx="8220764" cy="1653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195" y="4077072"/>
            <a:ext cx="6088908" cy="220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1117254" y="1229439"/>
            <a:ext cx="447851" cy="451464"/>
            <a:chOff x="3041651" y="3326606"/>
            <a:chExt cx="631825" cy="636588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43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4293096"/>
            <a:ext cx="303992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17" y="1243794"/>
            <a:ext cx="4237087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08" y="4350138"/>
            <a:ext cx="6336704" cy="2175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703512" y="1250559"/>
            <a:ext cx="21602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科室排序设置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17254" y="1229439"/>
            <a:ext cx="447851" cy="451464"/>
            <a:chOff x="3041651" y="3326606"/>
            <a:chExt cx="631825" cy="636588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下箭头 4"/>
          <p:cNvSpPr/>
          <p:nvPr/>
        </p:nvSpPr>
        <p:spPr>
          <a:xfrm>
            <a:off x="5253854" y="3610242"/>
            <a:ext cx="64807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点 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28" y="953130"/>
            <a:ext cx="5166808" cy="2857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333" y="3933056"/>
            <a:ext cx="8565622" cy="2834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1703512" y="1250559"/>
            <a:ext cx="21602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停号配置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17254" y="1229439"/>
            <a:ext cx="447851" cy="451464"/>
            <a:chOff x="3041651" y="3326606"/>
            <a:chExt cx="631825" cy="636588"/>
          </a:xfrm>
        </p:grpSpPr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8" y="3944656"/>
            <a:ext cx="7171041" cy="2187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" y="2474442"/>
            <a:ext cx="4854361" cy="195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356" y="1649339"/>
            <a:ext cx="7306431" cy="212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1703512" y="1250559"/>
            <a:ext cx="21602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停号配置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17254" y="1229439"/>
            <a:ext cx="447851" cy="451464"/>
            <a:chOff x="3041651" y="3326606"/>
            <a:chExt cx="631825" cy="636588"/>
          </a:xfrm>
        </p:grpSpPr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2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9903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退号、挂号查询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6386" y="1144455"/>
            <a:ext cx="609797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退号、换号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76386" y="3256566"/>
            <a:ext cx="609797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挂号查询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389" y="749427"/>
            <a:ext cx="6905073" cy="233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933" y="3150093"/>
            <a:ext cx="6933983" cy="242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544" y="5338172"/>
            <a:ext cx="8640960" cy="147121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01880" y="3214150"/>
            <a:ext cx="447851" cy="451464"/>
            <a:chOff x="3041651" y="3326606"/>
            <a:chExt cx="631825" cy="636588"/>
          </a:xfrm>
        </p:grpSpPr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9903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654" y="1461224"/>
            <a:ext cx="9042389" cy="3072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4797152"/>
            <a:ext cx="8276037" cy="1867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911424" y="1988840"/>
            <a:ext cx="21602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退号设置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5166" y="1967720"/>
            <a:ext cx="447851" cy="451464"/>
            <a:chOff x="3041651" y="3326606"/>
            <a:chExt cx="631825" cy="636588"/>
          </a:xfrm>
        </p:grpSpPr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56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9903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25445" y="1330890"/>
            <a:ext cx="122564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挂号费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39187" y="1309770"/>
            <a:ext cx="447851" cy="451464"/>
            <a:chOff x="3041651" y="3326606"/>
            <a:chExt cx="631825" cy="636588"/>
          </a:xfrm>
        </p:grpSpPr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938984"/>
            <a:ext cx="7567316" cy="201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95" y="3124276"/>
            <a:ext cx="4344054" cy="169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85" y="4874577"/>
            <a:ext cx="4357538" cy="1951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441" y="4896920"/>
            <a:ext cx="6934434" cy="104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441" y="3617799"/>
            <a:ext cx="6935093" cy="122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4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83615" y="476250"/>
            <a:ext cx="6388735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spc="3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每日安排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980154"/>
            <a:ext cx="8136904" cy="571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64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门诊医生站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接诊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50013" y="1154164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59896" y="1185353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02083" y="1187648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2050013" y="287529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5015880" y="3606137"/>
            <a:ext cx="2627567" cy="25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到达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等候队列、到达队列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)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59896" y="2921236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5" name="išľíďè"/>
          <p:cNvSpPr/>
          <p:nvPr/>
        </p:nvSpPr>
        <p:spPr bwMode="auto">
          <a:xfrm>
            <a:off x="8276137" y="3613971"/>
            <a:ext cx="2237719" cy="57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医生号别对照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400256" y="2875293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2050013" y="3609499"/>
            <a:ext cx="1876837" cy="79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接诊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叫号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19536" y="4785119"/>
            <a:ext cx="100683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注意（先改配置）：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诊疗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界面提示“没有安装编辑器”：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安装门诊病历环境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hlinkClick r:id="rId3" action="ppaction://hlinkfile"/>
              </a:rPr>
              <a:t>诊疗界面“没有安装编辑器”环境安装步骤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hlinkClick r:id="rId3" action="ppaction://hlinkfile"/>
              </a:rPr>
              <a:t>.doc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呼叫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、转诊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60096" y="3635896"/>
            <a:ext cx="4464496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1. 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任何状态下的患者都可以转诊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2.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可设置为：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转诊到任何职称的号别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下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3.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可设置为：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只能转到相同职称的号别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672064" y="5229200"/>
            <a:ext cx="436780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医生站设置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常规设置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：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045372" y="5229200"/>
            <a:ext cx="447851" cy="451464"/>
            <a:chOff x="3041651" y="3326606"/>
            <a:chExt cx="631825" cy="636588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013958"/>
            <a:ext cx="9559656" cy="2544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13" y="3875927"/>
            <a:ext cx="4494547" cy="2649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350" y="5892829"/>
            <a:ext cx="2195066" cy="89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接诊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7374" y="1172984"/>
            <a:ext cx="100811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接诊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6538" y="1959502"/>
            <a:ext cx="2158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下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诊断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开医嘱</a:t>
            </a:r>
            <a:endParaRPr lang="en-US" altLang="zh-CN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完成接诊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17969" y="4033612"/>
            <a:ext cx="123320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取消接诊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67688" y="4686460"/>
            <a:ext cx="215824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删诊断删医嘱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取消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接诊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59" y="1150313"/>
            <a:ext cx="9064011" cy="126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315" y="3762326"/>
            <a:ext cx="4760010" cy="3062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59" y="2484547"/>
            <a:ext cx="9064011" cy="1188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组合 14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43762" y="4007270"/>
            <a:ext cx="447851" cy="451464"/>
            <a:chOff x="3041651" y="3326606"/>
            <a:chExt cx="631825" cy="636588"/>
          </a:xfrm>
        </p:grpSpPr>
        <p:sp>
          <p:nvSpPr>
            <p:cNvPr id="22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8543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诊断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86095" y="1369649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5978" y="1400838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8165" y="1403133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992637" y="313672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5015880" y="3862224"/>
            <a:ext cx="2627567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ICD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诊断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95978" y="3136721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5" name="išľíďè"/>
          <p:cNvSpPr/>
          <p:nvPr/>
        </p:nvSpPr>
        <p:spPr bwMode="auto">
          <a:xfrm>
            <a:off x="8250768" y="3872510"/>
            <a:ext cx="3821896" cy="214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基础数据维护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电子病历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-&gt;ICD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诊断代码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基础数据维护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电子病历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诊断类型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436338" y="3090778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851833" y="3875666"/>
            <a:ext cx="2011919" cy="79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诊断录入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诊断模板维护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诊断录入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69" y="1004228"/>
            <a:ext cx="7704856" cy="3526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233" y="3311893"/>
            <a:ext cx="3433767" cy="1319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911424" y="1988840"/>
            <a:ext cx="122564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下诊断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5166" y="1967720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981" y="4595288"/>
            <a:ext cx="6736664" cy="217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933928" y="4761650"/>
            <a:ext cx="122564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诊断备注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47670" y="4740530"/>
            <a:ext cx="447851" cy="451464"/>
            <a:chOff x="3041651" y="3326606"/>
            <a:chExt cx="631825" cy="636588"/>
          </a:xfrm>
        </p:grpSpPr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中医诊断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17004" y="1228198"/>
            <a:ext cx="2950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西医、中医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907304"/>
            <a:ext cx="435715" cy="816436"/>
          </a:xfrm>
          <a:prstGeom prst="rect">
            <a:avLst/>
          </a:prstGeom>
        </p:spPr>
      </p:pic>
      <p:sp>
        <p:nvSpPr>
          <p:cNvPr id="23" name="圆角矩形 5"/>
          <p:cNvSpPr/>
          <p:nvPr/>
        </p:nvSpPr>
        <p:spPr>
          <a:xfrm>
            <a:off x="7608168" y="1063494"/>
            <a:ext cx="2376264" cy="504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西医、中医、证型</a:t>
            </a:r>
          </a:p>
        </p:txBody>
      </p:sp>
      <p:sp>
        <p:nvSpPr>
          <p:cNvPr id="3" name="矩形 2"/>
          <p:cNvSpPr/>
          <p:nvPr/>
        </p:nvSpPr>
        <p:spPr>
          <a:xfrm>
            <a:off x="1382578" y="1858730"/>
            <a:ext cx="103001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中医和西医对疾病的诊断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类似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西医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认识疾病的基础是以解剖和病理、生理为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基础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认识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疾病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中医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以阴阳、中医的辨证和气化理论认识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疾病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例如：西医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看病以检查为基础诊断疾病再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用药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中医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则用辨证,根据人的症状、舌象、脉象进行辨证,根据综合的结果再进行开方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用药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中医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和西医看病的疗效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一样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比如：心绞痛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,西医认为要做心电图、造影检查,确定心脏血管病变再进行用药。而中医现在在以往望闻问切的基础上还加了检查,之后再进行开药,在辨证的基础上可能要加活血的药。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56796" y="1202521"/>
            <a:ext cx="447851" cy="451464"/>
            <a:chOff x="3041651" y="3326606"/>
            <a:chExt cx="631825" cy="636588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84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中医诊断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8163" y="1164594"/>
            <a:ext cx="23425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中医诊断和证型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83712" y="1796839"/>
            <a:ext cx="11456556" cy="1918010"/>
            <a:chOff x="496642" y="4081346"/>
            <a:chExt cx="11456556" cy="1918010"/>
          </a:xfrm>
        </p:grpSpPr>
        <p:sp>
          <p:nvSpPr>
            <p:cNvPr id="20" name="矩形 19"/>
            <p:cNvSpPr/>
            <p:nvPr/>
          </p:nvSpPr>
          <p:spPr>
            <a:xfrm>
              <a:off x="496642" y="4081346"/>
              <a:ext cx="11456556" cy="19180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西医：上呼吸道感染</a:t>
              </a:r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（病毒性、细菌性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；流行性、胃肠型）</a:t>
              </a:r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中医：感冒（风寒感冒、风热感冒）</a:t>
              </a:r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证</a:t>
              </a: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型：风寒、风热、暑湿、暑热</a:t>
              </a:r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0730" y="4199957"/>
              <a:ext cx="6982468" cy="16807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907304"/>
            <a:ext cx="435715" cy="816436"/>
          </a:xfrm>
          <a:prstGeom prst="rect">
            <a:avLst/>
          </a:prstGeom>
        </p:spPr>
      </p:pic>
      <p:sp>
        <p:nvSpPr>
          <p:cNvPr id="23" name="圆角矩形 5"/>
          <p:cNvSpPr/>
          <p:nvPr/>
        </p:nvSpPr>
        <p:spPr>
          <a:xfrm>
            <a:off x="7608168" y="1063494"/>
            <a:ext cx="2376264" cy="504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西医、中医、证型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" y="3789045"/>
            <a:ext cx="9866630" cy="27520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971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92611" y="1658801"/>
            <a:ext cx="23425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中医诊断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140968"/>
            <a:ext cx="6439915" cy="3187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260" y="1000878"/>
            <a:ext cx="5794316" cy="1538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3443561"/>
            <a:ext cx="6120680" cy="1496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>
            <a:off x="1019398" y="1603556"/>
            <a:ext cx="447851" cy="451464"/>
            <a:chOff x="3041651" y="3326606"/>
            <a:chExt cx="631825" cy="636588"/>
          </a:xfrm>
        </p:grpSpPr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9178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5539" y="1274132"/>
            <a:ext cx="23425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性别年龄限制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72" y="2801149"/>
            <a:ext cx="4092965" cy="40568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4602891" y="1325176"/>
            <a:ext cx="249610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性别由女改为男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60409" y="2312003"/>
            <a:ext cx="414933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2.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子宫积血限女性开立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495669" y="3787976"/>
            <a:ext cx="6435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诊断无法开立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90" y="909320"/>
            <a:ext cx="3546475" cy="29108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290" y="4293235"/>
            <a:ext cx="4351020" cy="244030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75572" y="1242012"/>
            <a:ext cx="447851" cy="451464"/>
            <a:chOff x="3041651" y="3326606"/>
            <a:chExt cx="631825" cy="636588"/>
          </a:xfrm>
        </p:grpSpPr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9368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医嘱录入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86095" y="1369649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5978" y="1400838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8165" y="1403133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992637" y="313672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4188467" y="3789150"/>
            <a:ext cx="3511471" cy="374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检查、化验、治疗、处方</a:t>
            </a: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病人类型、费别、处方类型</a:t>
            </a: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医嘱类型、频次、单次剂量、用法、皮试、接收科室、标本号、处方等</a:t>
            </a: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导诊单</a:t>
            </a: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电子检查申请单</a:t>
            </a: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卡消费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95978" y="3136721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5" name="išľíďè"/>
          <p:cNvSpPr/>
          <p:nvPr/>
        </p:nvSpPr>
        <p:spPr bwMode="auto">
          <a:xfrm>
            <a:off x="8250768" y="3872510"/>
            <a:ext cx="2525752" cy="214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微软雅黑" panose="020B0503020204020204" pitchFamily="34" charset="-122"/>
              </a:rPr>
              <a:t>常用模版维护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微软雅黑" panose="020B0503020204020204" pitchFamily="34" charset="-122"/>
              </a:rPr>
              <a:t>检验检查勾选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微软雅黑" panose="020B0503020204020204" pitchFamily="34" charset="-122"/>
              </a:rPr>
              <a:t>医嘱字典库录入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微软雅黑" panose="020B0503020204020204" pitchFamily="34" charset="-122"/>
              </a:rPr>
              <a:t>医嘱套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436338" y="3090778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343473" y="3875666"/>
            <a:ext cx="2520280" cy="178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开医嘱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停医嘱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打印导诊单、检查申请单、处方、化验告知单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83615" y="476250"/>
            <a:ext cx="6388735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spc="3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课程大纲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594152"/>
            <a:ext cx="4588718" cy="62347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594153"/>
            <a:ext cx="4326183" cy="623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医嘱录入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4" y="1043733"/>
            <a:ext cx="11911092" cy="477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038" y="3645024"/>
            <a:ext cx="2400508" cy="3063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录入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——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多种录入方式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40" y="2610699"/>
            <a:ext cx="5544616" cy="169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41" y="1643720"/>
            <a:ext cx="5949883" cy="272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60" y="4437112"/>
            <a:ext cx="8801863" cy="232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73793" y="1124238"/>
            <a:ext cx="41581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多种录入方式：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医嘱复制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检验检查申请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医嘱字典查询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医嘱模板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0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检查申请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793" y="1124238"/>
            <a:ext cx="18156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检查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部位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5" y="1989455"/>
            <a:ext cx="9716770" cy="4695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1000479"/>
            <a:ext cx="7221451" cy="323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2603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医嘱录入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4031" y="1166097"/>
            <a:ext cx="18156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审核医嘱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60" y="3861048"/>
            <a:ext cx="6782684" cy="27670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955168" y="2063184"/>
            <a:ext cx="3556656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处方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号</a:t>
            </a:r>
            <a:endParaRPr lang="en-US" altLang="zh-CN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标本号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就诊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号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7525" y="4597400"/>
            <a:ext cx="4209415" cy="12947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#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了解标本号的规则配置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#"/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了解医生站并管规则：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标本相同+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收费规定相同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+接收科室一致</a:t>
            </a:r>
          </a:p>
        </p:txBody>
      </p:sp>
      <p:sp>
        <p:nvSpPr>
          <p:cNvPr id="2" name="Shape 335"/>
          <p:cNvSpPr/>
          <p:nvPr/>
        </p:nvSpPr>
        <p:spPr>
          <a:xfrm>
            <a:off x="925624" y="1007472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965" y="909320"/>
            <a:ext cx="6334125" cy="268287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2603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医嘱录入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4031" y="1166097"/>
            <a:ext cx="438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就诊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号、门诊就诊号的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区别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hape 335"/>
          <p:cNvSpPr/>
          <p:nvPr/>
        </p:nvSpPr>
        <p:spPr>
          <a:xfrm>
            <a:off x="925624" y="1007472"/>
            <a:ext cx="674455" cy="67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015" spc="30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916832"/>
            <a:ext cx="9298397" cy="313695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6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434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撤销医嘱、本次医嘱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8052" y="1094730"/>
            <a:ext cx="181567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删除医嘱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撤销医嘱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642997" y="1169363"/>
            <a:ext cx="67014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开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立后未审核的医嘱，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可删除；审核后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，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可跳转撤销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医嘱功能上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已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审核未交费的医嘱，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</a:rPr>
              <a:t>可撤销，状态“核实”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变为“停止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41855" y="3737742"/>
            <a:ext cx="18156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本次医嘱</a:t>
            </a:r>
          </a:p>
        </p:txBody>
      </p:sp>
      <p:sp>
        <p:nvSpPr>
          <p:cNvPr id="15" name="矩形 14"/>
          <p:cNvSpPr/>
          <p:nvPr/>
        </p:nvSpPr>
        <p:spPr>
          <a:xfrm>
            <a:off x="330898" y="4941168"/>
            <a:ext cx="2697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学会及时查看本次医嘱，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查看医嘱的收费情况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78" y="1943597"/>
            <a:ext cx="9058910" cy="180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0" y="3886835"/>
            <a:ext cx="7776210" cy="280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789" y="1154094"/>
            <a:ext cx="505142" cy="3456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371" y="1520109"/>
            <a:ext cx="1266218" cy="29584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79376" y="1124238"/>
            <a:ext cx="447851" cy="451464"/>
            <a:chOff x="3041651" y="3326606"/>
            <a:chExt cx="631825" cy="636588"/>
          </a:xfrm>
        </p:grpSpPr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4004" y="3692447"/>
            <a:ext cx="447851" cy="451464"/>
            <a:chOff x="3041651" y="3326606"/>
            <a:chExt cx="631825" cy="636588"/>
          </a:xfrm>
        </p:grpSpPr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总览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&amp;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打印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15" y="1196340"/>
            <a:ext cx="9505950" cy="487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一键打印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965" y="908050"/>
            <a:ext cx="4075430" cy="297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806" y="4022724"/>
            <a:ext cx="3851816" cy="270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338" y="4022724"/>
            <a:ext cx="3820675" cy="270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104" y="908050"/>
            <a:ext cx="4041518" cy="297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完成接诊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142" y="1247656"/>
            <a:ext cx="2711033" cy="1796752"/>
            <a:chOff x="465217" y="1690626"/>
            <a:chExt cx="2140514" cy="2186958"/>
          </a:xfrm>
        </p:grpSpPr>
        <p:sp>
          <p:nvSpPr>
            <p:cNvPr id="7" name="矩形 6"/>
            <p:cNvSpPr/>
            <p:nvPr/>
          </p:nvSpPr>
          <p:spPr>
            <a:xfrm>
              <a:off x="465217" y="1690626"/>
              <a:ext cx="2140514" cy="1966349"/>
            </a:xfrm>
            <a:prstGeom prst="rect">
              <a:avLst/>
            </a:prstGeom>
            <a:solidFill>
              <a:srgbClr val="006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CN" sz="18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0634" y="1742266"/>
              <a:ext cx="1889681" cy="2135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</a:rPr>
                <a:t>一键打印后：</a:t>
              </a:r>
              <a:endParaRPr lang="en-US" altLang="zh-CN" sz="1800" dirty="0">
                <a:solidFill>
                  <a:schemeClr val="bg1"/>
                </a:solidFill>
              </a:endParaRPr>
            </a:p>
            <a:p>
              <a:r>
                <a:rPr lang="zh-CN" altLang="en-US" sz="1800" dirty="0" smtClean="0">
                  <a:solidFill>
                    <a:schemeClr val="bg1"/>
                  </a:solidFill>
                </a:rPr>
                <a:t>可返回</a:t>
              </a:r>
              <a:r>
                <a:rPr lang="zh-CN" altLang="en-US" sz="1800" dirty="0">
                  <a:solidFill>
                    <a:schemeClr val="bg1"/>
                  </a:solidFill>
                </a:rPr>
                <a:t>病人</a:t>
              </a:r>
              <a:r>
                <a:rPr lang="zh-CN" altLang="en-US" sz="1800" dirty="0" smtClean="0">
                  <a:solidFill>
                    <a:schemeClr val="bg1"/>
                  </a:solidFill>
                </a:rPr>
                <a:t>列表</a:t>
              </a:r>
              <a:endParaRPr lang="en-US" altLang="zh-CN" sz="1800" dirty="0">
                <a:solidFill>
                  <a:schemeClr val="bg1"/>
                </a:solidFill>
              </a:endParaRPr>
            </a:p>
            <a:p>
              <a:r>
                <a:rPr lang="zh-CN" altLang="en-US" sz="1800" dirty="0" smtClean="0">
                  <a:solidFill>
                    <a:schemeClr val="bg1"/>
                  </a:solidFill>
                </a:rPr>
                <a:t>可返回</a:t>
              </a:r>
              <a:r>
                <a:rPr lang="zh-CN" altLang="en-US" sz="1800" dirty="0">
                  <a:solidFill>
                    <a:schemeClr val="bg1"/>
                  </a:solidFill>
                </a:rPr>
                <a:t>门诊病历</a:t>
              </a:r>
              <a:endParaRPr lang="en-US" altLang="zh-CN" sz="1800" dirty="0">
                <a:solidFill>
                  <a:schemeClr val="bg1"/>
                </a:solidFill>
              </a:endParaRPr>
            </a:p>
            <a:p>
              <a:r>
                <a:rPr lang="zh-CN" altLang="en-US" sz="1800" dirty="0" smtClean="0">
                  <a:solidFill>
                    <a:schemeClr val="bg1"/>
                  </a:solidFill>
                </a:rPr>
                <a:t>可呼叫</a:t>
              </a:r>
              <a:r>
                <a:rPr lang="zh-CN" altLang="en-US" sz="1800" dirty="0">
                  <a:solidFill>
                    <a:schemeClr val="bg1"/>
                  </a:solidFill>
                </a:rPr>
                <a:t>下一个患者</a:t>
              </a:r>
              <a:endParaRPr lang="en-US" altLang="zh-CN" sz="1800" dirty="0">
                <a:solidFill>
                  <a:schemeClr val="bg1"/>
                </a:solidFill>
              </a:endParaRPr>
            </a:p>
            <a:p>
              <a:r>
                <a:rPr lang="zh-CN" altLang="en-US" sz="1800" dirty="0" smtClean="0">
                  <a:solidFill>
                    <a:schemeClr val="bg1"/>
                  </a:solidFill>
                </a:rPr>
                <a:t>可接诊</a:t>
              </a:r>
              <a:r>
                <a:rPr lang="zh-CN" altLang="en-US" sz="1800" dirty="0">
                  <a:solidFill>
                    <a:schemeClr val="bg1"/>
                  </a:solidFill>
                </a:rPr>
                <a:t>下一个患者</a:t>
              </a:r>
            </a:p>
            <a:p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346" y="3702712"/>
            <a:ext cx="4197311" cy="313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46" y="701917"/>
            <a:ext cx="4221846" cy="288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2279576" y="4005064"/>
            <a:ext cx="18156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完成接诊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86820" y="4653136"/>
            <a:ext cx="244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就诊的流程闭环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615216" y="3926056"/>
            <a:ext cx="447851" cy="451464"/>
            <a:chOff x="3041651" y="3326606"/>
            <a:chExt cx="631825" cy="636588"/>
          </a:xfrm>
        </p:grpSpPr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340768"/>
            <a:ext cx="2674852" cy="412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082766"/>
            <a:ext cx="6172735" cy="340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039" y="4800422"/>
            <a:ext cx="4198984" cy="205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8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32742" y="2350785"/>
            <a:ext cx="9171770" cy="2158335"/>
            <a:chOff x="1532742" y="2350785"/>
            <a:chExt cx="9171770" cy="2158335"/>
          </a:xfrm>
        </p:grpSpPr>
        <p:sp>
          <p:nvSpPr>
            <p:cNvPr id="31" name="文本框 30"/>
            <p:cNvSpPr txBox="1">
              <a:spLocks noChangeArrowheads="1"/>
            </p:cNvSpPr>
            <p:nvPr/>
          </p:nvSpPr>
          <p:spPr bwMode="auto">
            <a:xfrm>
              <a:off x="1532742" y="2350785"/>
              <a:ext cx="4552315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4000" b="1" dirty="0" smtClean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第</a:t>
              </a:r>
              <a:r>
                <a:rPr lang="en-US" altLang="zh-CN" sz="4000" b="1" dirty="0" smtClean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1</a:t>
              </a:r>
              <a:r>
                <a:rPr lang="zh-CN" altLang="en-US" sz="4000" b="1" dirty="0" smtClean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节</a:t>
              </a:r>
              <a:endParaRPr lang="en-US" altLang="zh-CN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zh-CN" altLang="en-US" sz="4000" b="1" dirty="0" smtClean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门诊业务正向流程</a:t>
              </a:r>
              <a:endPara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316869" y="2350785"/>
              <a:ext cx="1724456" cy="346515"/>
              <a:chOff x="4690207" y="-1575187"/>
              <a:chExt cx="2050894" cy="1089839"/>
            </a:xfrm>
          </p:grpSpPr>
          <p:cxnSp>
            <p:nvCxnSpPr>
              <p:cNvPr id="57" name="直接连接符 56"/>
              <p:cNvCxnSpPr/>
              <p:nvPr/>
            </p:nvCxnSpPr>
            <p:spPr>
              <a:xfrm flipH="1" flipV="1">
                <a:off x="4690207" y="-1575187"/>
                <a:ext cx="0" cy="1089839"/>
              </a:xfrm>
              <a:prstGeom prst="line">
                <a:avLst/>
              </a:prstGeom>
              <a:ln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rot="5400000" flipH="1">
                <a:off x="5715654" y="-2600634"/>
                <a:ext cx="0" cy="2050894"/>
              </a:xfrm>
              <a:prstGeom prst="line">
                <a:avLst/>
              </a:prstGeom>
              <a:ln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 flipV="1">
              <a:off x="6312024" y="4155265"/>
              <a:ext cx="1724456" cy="353855"/>
              <a:chOff x="4684445" y="3015332"/>
              <a:chExt cx="2050894" cy="1112926"/>
            </a:xfrm>
          </p:grpSpPr>
          <p:cxnSp>
            <p:nvCxnSpPr>
              <p:cNvPr id="55" name="直接连接符 54"/>
              <p:cNvCxnSpPr/>
              <p:nvPr/>
            </p:nvCxnSpPr>
            <p:spPr>
              <a:xfrm flipH="1" flipV="1">
                <a:off x="4698642" y="3038416"/>
                <a:ext cx="0" cy="1089842"/>
              </a:xfrm>
              <a:prstGeom prst="line">
                <a:avLst/>
              </a:prstGeom>
              <a:ln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rot="5400000" flipH="1">
                <a:off x="5709892" y="1989885"/>
                <a:ext cx="0" cy="2050894"/>
              </a:xfrm>
              <a:prstGeom prst="line">
                <a:avLst/>
              </a:prstGeom>
              <a:ln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/>
            <p:cNvGrpSpPr/>
            <p:nvPr/>
          </p:nvGrpSpPr>
          <p:grpSpPr>
            <a:xfrm flipH="1">
              <a:off x="8969435" y="2350785"/>
              <a:ext cx="1735077" cy="346516"/>
              <a:chOff x="4618506" y="-1575191"/>
              <a:chExt cx="2050894" cy="1089844"/>
            </a:xfrm>
          </p:grpSpPr>
          <p:cxnSp>
            <p:nvCxnSpPr>
              <p:cNvPr id="76" name="直接连接符 75"/>
              <p:cNvCxnSpPr/>
              <p:nvPr/>
            </p:nvCxnSpPr>
            <p:spPr>
              <a:xfrm flipH="1" flipV="1">
                <a:off x="4626937" y="-1575191"/>
                <a:ext cx="0" cy="1089844"/>
              </a:xfrm>
              <a:prstGeom prst="line">
                <a:avLst/>
              </a:prstGeom>
              <a:ln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5400000" flipH="1">
                <a:off x="5643953" y="-2600638"/>
                <a:ext cx="0" cy="2050894"/>
              </a:xfrm>
              <a:prstGeom prst="line">
                <a:avLst/>
              </a:prstGeom>
              <a:ln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 flipH="1" flipV="1">
              <a:off x="8947209" y="4155267"/>
              <a:ext cx="1750163" cy="346529"/>
              <a:chOff x="4626946" y="3038366"/>
              <a:chExt cx="2068726" cy="1089885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 flipV="1">
                <a:off x="4626946" y="3038413"/>
                <a:ext cx="0" cy="1089838"/>
              </a:xfrm>
              <a:prstGeom prst="line">
                <a:avLst/>
              </a:prstGeom>
              <a:ln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5400000" flipH="1">
                <a:off x="5670225" y="2012919"/>
                <a:ext cx="0" cy="2050894"/>
              </a:xfrm>
              <a:prstGeom prst="line">
                <a:avLst/>
              </a:prstGeom>
              <a:ln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5333" y="2538909"/>
              <a:ext cx="4144448" cy="18046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草药录入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0" y="1805799"/>
            <a:ext cx="11994919" cy="3246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4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06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3432" y="1268760"/>
            <a:ext cx="18156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草药相关设置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10596" y="1940096"/>
            <a:ext cx="2777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界面设置：默认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列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996952"/>
            <a:ext cx="8256240" cy="2936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2636912"/>
            <a:ext cx="2814740" cy="3449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392" y="1706441"/>
            <a:ext cx="3633452" cy="759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704" y="1192940"/>
            <a:ext cx="3526764" cy="474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6346704" y="665039"/>
            <a:ext cx="3529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中药处方格式及书写规范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336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门诊收费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65623" y="1369648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5978" y="1400838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726333" y="1416315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677912" y="3148734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4871864" y="3872510"/>
            <a:ext cx="2828074" cy="365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作废</a:t>
            </a:r>
          </a:p>
          <a:p>
            <a:pPr marL="45720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红冲</a:t>
            </a:r>
          </a:p>
          <a:p>
            <a:pPr marL="45720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收费员日结算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95978" y="3136721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5" name="išľíďè"/>
          <p:cNvSpPr/>
          <p:nvPr/>
        </p:nvSpPr>
        <p:spPr bwMode="auto">
          <a:xfrm>
            <a:off x="8318259" y="3872510"/>
            <a:ext cx="2525752" cy="214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发票购入、发放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门诊系统参数配置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门诊收费安全组配置（支付方式配置）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726333" y="3142694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353462" y="3822747"/>
            <a:ext cx="2520280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门诊收费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门诊收费异常处理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退费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收、退预交金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发票集中打印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8984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门诊收费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399" y="1255512"/>
            <a:ext cx="8299329" cy="2401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3855470"/>
            <a:ext cx="4401961" cy="2995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199456" y="4869160"/>
            <a:ext cx="18156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门诊发票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导诊单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1605" y="4823865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51605" y="1652404"/>
            <a:ext cx="299352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</a:rPr>
              <a:t>锁定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</a:rPr>
              <a:t>结算和医嘱录入不能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</a:rPr>
              <a:t>同时操作</a:t>
            </a: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</a:rPr>
              <a:t>，缴费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</a:rPr>
              <a:t>过程中不</a:t>
            </a:r>
            <a:r>
              <a:rPr lang="zh-CN" altLang="zh-CN" sz="1800" b="1" dirty="0" smtClean="0">
                <a:solidFill>
                  <a:schemeClr val="accent1">
                    <a:lumMod val="75000"/>
                  </a:schemeClr>
                </a:solidFill>
              </a:rPr>
              <a:t>允许开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</a:rPr>
              <a:t>医嘱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75541" y="1753445"/>
            <a:ext cx="447851" cy="451464"/>
            <a:chOff x="3041651" y="3326606"/>
            <a:chExt cx="631825" cy="636588"/>
          </a:xfrm>
        </p:grpSpPr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3818332"/>
            <a:ext cx="3672408" cy="302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4572640"/>
            <a:ext cx="2949196" cy="127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995" y="1223465"/>
            <a:ext cx="7071973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983432" y="1268760"/>
            <a:ext cx="18156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结算配置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35" y="4797152"/>
            <a:ext cx="5974598" cy="1950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35" y="3212976"/>
            <a:ext cx="4610500" cy="1219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743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646483"/>
            <a:ext cx="4729470" cy="285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350" y="1988840"/>
            <a:ext cx="6986322" cy="3596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1271464" y="1269269"/>
            <a:ext cx="18156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支付方式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79597" y="1223465"/>
            <a:ext cx="447851" cy="451464"/>
            <a:chOff x="3041651" y="3326606"/>
            <a:chExt cx="631825" cy="636588"/>
          </a:xfrm>
        </p:grpSpPr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6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72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150355"/>
            <a:ext cx="6229395" cy="3776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758041"/>
            <a:ext cx="5944104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983432" y="1268760"/>
            <a:ext cx="2592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打印单据模板设置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39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044" y="47590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07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卡消费 及 配置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87" y="930950"/>
            <a:ext cx="5174428" cy="195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641" y="3046244"/>
            <a:ext cx="5117273" cy="168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072" y="4902778"/>
            <a:ext cx="5105842" cy="185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983432" y="1268760"/>
            <a:ext cx="18156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卡消费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08869" y="2060848"/>
            <a:ext cx="49740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收费员：全部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医生：药费、本科室治疗费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</a:rPr>
              <a:t>医技、治疗室、输液室等：本科室治疗费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12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408981" y="2046124"/>
            <a:ext cx="42322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第</a:t>
            </a: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</a:t>
            </a: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节</a:t>
            </a:r>
            <a:endParaRPr lang="en-US" altLang="zh-CN" sz="40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门诊业务正流程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096211" y="2177430"/>
            <a:ext cx="1724456" cy="346515"/>
            <a:chOff x="4690207" y="-1575187"/>
            <a:chExt cx="2050894" cy="1089839"/>
          </a:xfrm>
        </p:grpSpPr>
        <p:cxnSp>
          <p:nvCxnSpPr>
            <p:cNvPr id="57" name="直接连接符 56"/>
            <p:cNvCxnSpPr/>
            <p:nvPr/>
          </p:nvCxnSpPr>
          <p:spPr>
            <a:xfrm flipH="1" flipV="1">
              <a:off x="4690207" y="-1575187"/>
              <a:ext cx="0" cy="1089839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5400000" flipH="1">
              <a:off x="5715654" y="-2600634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flipV="1">
            <a:off x="6143308" y="4018572"/>
            <a:ext cx="1732383" cy="346516"/>
            <a:chOff x="4746220" y="3038416"/>
            <a:chExt cx="2060321" cy="1089842"/>
          </a:xfrm>
        </p:grpSpPr>
        <p:cxnSp>
          <p:nvCxnSpPr>
            <p:cNvPr id="55" name="直接连接符 54"/>
            <p:cNvCxnSpPr/>
            <p:nvPr/>
          </p:nvCxnSpPr>
          <p:spPr>
            <a:xfrm flipH="1" flipV="1">
              <a:off x="4746220" y="3038416"/>
              <a:ext cx="0" cy="1089842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5400000" flipH="1">
              <a:off x="5781094" y="2012969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 flipH="1">
            <a:off x="8824940" y="2177430"/>
            <a:ext cx="1735077" cy="346516"/>
            <a:chOff x="4597490" y="-1575191"/>
            <a:chExt cx="2050894" cy="1089844"/>
          </a:xfrm>
        </p:grpSpPr>
        <p:cxnSp>
          <p:nvCxnSpPr>
            <p:cNvPr id="76" name="直接连接符 75"/>
            <p:cNvCxnSpPr/>
            <p:nvPr/>
          </p:nvCxnSpPr>
          <p:spPr>
            <a:xfrm flipH="1" flipV="1">
              <a:off x="4600667" y="-1575191"/>
              <a:ext cx="0" cy="108984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rot="5400000" flipH="1">
              <a:off x="5622937" y="-2600638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 flipH="1" flipV="1">
            <a:off x="8824938" y="4018575"/>
            <a:ext cx="1735558" cy="346529"/>
            <a:chOff x="4596923" y="3038366"/>
            <a:chExt cx="2051463" cy="1089885"/>
          </a:xfrm>
        </p:grpSpPr>
        <p:cxnSp>
          <p:nvCxnSpPr>
            <p:cNvPr id="74" name="直接连接符 73"/>
            <p:cNvCxnSpPr/>
            <p:nvPr/>
          </p:nvCxnSpPr>
          <p:spPr>
            <a:xfrm flipH="1" flipV="1">
              <a:off x="4596923" y="3038413"/>
              <a:ext cx="0" cy="1089838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5400000" flipH="1">
              <a:off x="5622939" y="2012919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68" y="2368702"/>
            <a:ext cx="4294689" cy="18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7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1364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门诊药房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86095" y="1369649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5978" y="1400838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8165" y="1403133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992637" y="313672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4871864" y="3872510"/>
            <a:ext cx="2828074" cy="365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处方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提前摆药（配药）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配药窗口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0">
              <a:spcAft>
                <a:spcPts val="600"/>
              </a:spcAft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      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发药窗口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95978" y="3136721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5" name="išľíďè"/>
          <p:cNvSpPr/>
          <p:nvPr/>
        </p:nvSpPr>
        <p:spPr bwMode="auto">
          <a:xfrm>
            <a:off x="8250768" y="3872510"/>
            <a:ext cx="2957800" cy="214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药房科室维护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药房窗口定义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药房人员代码维护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药房窗口配发关联维护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436338" y="3090778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668187" y="3822748"/>
            <a:ext cx="2520280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提前摆药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叫号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配药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+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发药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直接发药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退药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83615" y="476250"/>
            <a:ext cx="6388735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门诊业务流程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" y="1104265"/>
            <a:ext cx="11015980" cy="549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6444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门诊药房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8942" y="3110825"/>
            <a:ext cx="3913556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配药、自动配药的操作演示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配药确认功能的启用、关闭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87526" y="2348838"/>
            <a:ext cx="564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系统操作配药的目的：记录配药人，统计工作量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121839" y="1262485"/>
            <a:ext cx="2083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5" y="836295"/>
            <a:ext cx="4648200" cy="1501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40" y="2708910"/>
            <a:ext cx="6421120" cy="1771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995" y="4580890"/>
            <a:ext cx="9079865" cy="195707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8255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08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门诊药房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21839" y="1223465"/>
            <a:ext cx="2083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60" y="1772285"/>
            <a:ext cx="9081135" cy="391731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19359" y="47590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08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其他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功能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34429" y="1740116"/>
            <a:ext cx="20834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直接发药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处方预览发药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处方预览直接发药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681634" y="4906851"/>
            <a:ext cx="20834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发药查询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976630"/>
            <a:ext cx="6945630" cy="2679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55" y="3716655"/>
            <a:ext cx="7134225" cy="288417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819359" y="1740116"/>
            <a:ext cx="447851" cy="451464"/>
            <a:chOff x="3041651" y="3326606"/>
            <a:chExt cx="631825" cy="636588"/>
          </a:xfrm>
        </p:grpSpPr>
        <p:sp>
          <p:nvSpPr>
            <p:cNvPr id="56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19358" y="4712770"/>
            <a:ext cx="447851" cy="451464"/>
            <a:chOff x="3041651" y="3326606"/>
            <a:chExt cx="631825" cy="636588"/>
          </a:xfrm>
        </p:grpSpPr>
        <p:sp>
          <p:nvSpPr>
            <p:cNvPr id="60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6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2999403" y="1124757"/>
            <a:ext cx="6097904" cy="131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3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门诊药房科室维护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3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门诊药房窗口定义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3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药房人员代码维护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3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门诊发药窗口维护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2492375"/>
            <a:ext cx="9227820" cy="423672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207568" y="1124757"/>
            <a:ext cx="447851" cy="451464"/>
            <a:chOff x="3041651" y="3326606"/>
            <a:chExt cx="631825" cy="636588"/>
          </a:xfrm>
        </p:grpSpPr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文本占位符 1"/>
          <p:cNvSpPr txBox="1"/>
          <p:nvPr/>
        </p:nvSpPr>
        <p:spPr>
          <a:xfrm>
            <a:off x="98255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08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27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13644" y="44479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09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检验执行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86095" y="1369649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5978" y="1400838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8165" y="1403133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992637" y="313672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5015880" y="3822748"/>
            <a:ext cx="2828074" cy="369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标本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95978" y="3136721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436338" y="3090778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668187" y="3822748"/>
            <a:ext cx="2520280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标本接收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检验结果录入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仪器回传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手工录入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检验结果发布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13644" y="49622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检查登记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86095" y="1392509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5978" y="1423698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8165" y="1425993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992637" y="315958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5015880" y="3845608"/>
            <a:ext cx="2828074" cy="369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登记</a:t>
            </a: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预约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95978" y="3159581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436338" y="3113638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668187" y="3845608"/>
            <a:ext cx="2520280" cy="209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医嘱接收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预约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登记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撤销预约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撤销登记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998119" y="3838450"/>
            <a:ext cx="4118251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9105" lvl="0" indent="-45720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检查树及检查分类维护</a:t>
            </a:r>
          </a:p>
          <a:p>
            <a:pPr marL="459105" lvl="0" indent="-45720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检查医嘱及项目维护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9105" lvl="0" indent="-45720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检查医嘱项目关联维护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9105" lvl="0" indent="-45720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检查数据导入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9105" lvl="0" indent="-45720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检查一体化维护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检查登记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855893" y="1195611"/>
            <a:ext cx="5544616" cy="599321"/>
            <a:chOff x="465217" y="1690626"/>
            <a:chExt cx="2140514" cy="599321"/>
          </a:xfrm>
          <a:solidFill>
            <a:schemeClr val="accent6"/>
          </a:solidFill>
        </p:grpSpPr>
        <p:sp>
          <p:nvSpPr>
            <p:cNvPr id="29" name="矩形 28"/>
            <p:cNvSpPr/>
            <p:nvPr/>
          </p:nvSpPr>
          <p:spPr>
            <a:xfrm>
              <a:off x="465217" y="1690626"/>
              <a:ext cx="2140514" cy="5993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CN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0814" y="1754797"/>
              <a:ext cx="197892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状态：正在申请</a:t>
              </a:r>
              <a:r>
                <a:rPr lang="en-US" altLang="zh-CN" sz="2000" dirty="0">
                  <a:solidFill>
                    <a:schemeClr val="bg1"/>
                  </a:solidFill>
                </a:rPr>
                <a:t>-&gt;</a:t>
              </a:r>
              <a:r>
                <a:rPr lang="zh-CN" altLang="en-US" sz="2000" dirty="0">
                  <a:solidFill>
                    <a:schemeClr val="bg1"/>
                  </a:solidFill>
                </a:rPr>
                <a:t>登记</a:t>
              </a:r>
              <a:r>
                <a:rPr lang="en-US" altLang="zh-CN" sz="2000" dirty="0">
                  <a:solidFill>
                    <a:schemeClr val="bg1"/>
                  </a:solidFill>
                </a:rPr>
                <a:t>-&gt;</a:t>
              </a:r>
              <a:r>
                <a:rPr lang="zh-CN" altLang="en-US" sz="2000" dirty="0">
                  <a:solidFill>
                    <a:schemeClr val="bg1"/>
                  </a:solidFill>
                </a:rPr>
                <a:t>正在检查</a:t>
              </a:r>
              <a:r>
                <a:rPr lang="en-US" altLang="zh-CN" sz="2000" dirty="0">
                  <a:solidFill>
                    <a:schemeClr val="bg1"/>
                  </a:solidFill>
                </a:rPr>
                <a:t>-&gt;</a:t>
              </a:r>
              <a:r>
                <a:rPr lang="zh-CN" altLang="en-US" sz="2000" dirty="0">
                  <a:solidFill>
                    <a:schemeClr val="bg1"/>
                  </a:solidFill>
                </a:rPr>
                <a:t>检查结束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203450"/>
            <a:ext cx="11169015" cy="1818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4220845"/>
            <a:ext cx="11169015" cy="2028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044" y="47590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医技登记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1298" y="1287111"/>
            <a:ext cx="30963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执行状态 不允许 退费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060575"/>
            <a:ext cx="10340340" cy="38176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044" y="47590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10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技执行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06" y="1772816"/>
            <a:ext cx="9966440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011298" y="1287111"/>
            <a:ext cx="30963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医技执行医嘱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5508" y="1264626"/>
            <a:ext cx="30963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血透、介入、治疗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</a:rPr>
              <a:t>……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31" y="4653136"/>
            <a:ext cx="9916527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43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044" y="47590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11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药品医嘱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11298" y="1287111"/>
            <a:ext cx="30963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频次术语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圆角矩形 7"/>
          <p:cNvSpPr/>
          <p:nvPr/>
        </p:nvSpPr>
        <p:spPr>
          <a:xfrm>
            <a:off x="1918252" y="2199945"/>
            <a:ext cx="8691377" cy="4191047"/>
          </a:xfrm>
          <a:prstGeom prst="roundRect">
            <a:avLst>
              <a:gd name="adj" fmla="val 219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50000" tIns="75000" rIns="150000" bIns="7500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Qd ：每天1次  （once a day）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Bid ：每天2次  （twice a day）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Tid ：每天3次  （three times a day）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Qid ：每天4次 （four times a day）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Qod：隔一日1次 （o — other 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Qw ：每周1次 （once a week，Qw-2：每周二1次）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Biw ：每周2次 （twice a week，Biw2-5：每周2次，每周二和周五）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Tiw ：每周3次 （three times a week，Tiw2-4-6：每周3次，每周二、周四和周六）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q2h ：每2小时一次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q8h ：每8小时一次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qn ：每晚一次 （睡前）（once a night）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2-3 次/d：每天2-3次 （d-day）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prn：必要时</a:t>
            </a:r>
          </a:p>
          <a:p>
            <a:pPr lvl="0"/>
            <a:r>
              <a:rPr lang="zh-CN" altLang="en-US" sz="1800" b="1" dirty="0">
                <a:solidFill>
                  <a:schemeClr val="tx1"/>
                </a:solidFill>
                <a:effectLst/>
                <a:ea typeface="宋体" panose="02010600030101010101" pitchFamily="2" charset="-122"/>
                <a:sym typeface="+mn-ea"/>
              </a:rPr>
              <a:t>st：临时一次    once</a:t>
            </a:r>
            <a:endParaRPr lang="zh-CN" altLang="en-US" sz="18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16080" y="1345403"/>
            <a:ext cx="7038608" cy="521189"/>
            <a:chOff x="465217" y="1690626"/>
            <a:chExt cx="2140514" cy="599321"/>
          </a:xfrm>
        </p:grpSpPr>
        <p:sp>
          <p:nvSpPr>
            <p:cNvPr id="14" name="矩形 13"/>
            <p:cNvSpPr/>
            <p:nvPr/>
          </p:nvSpPr>
          <p:spPr>
            <a:xfrm>
              <a:off x="465217" y="1690626"/>
              <a:ext cx="2140514" cy="5993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CN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0059" y="1754797"/>
              <a:ext cx="1889681" cy="460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药品医嘱（用法、频次  </a:t>
              </a:r>
              <a:r>
                <a:rPr lang="en-US" altLang="zh-CN" sz="2000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* </a:t>
              </a:r>
              <a:r>
                <a:rPr lang="zh-CN" altLang="en-US" sz="2000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单次剂量  </a:t>
              </a:r>
              <a:r>
                <a:rPr lang="en-US" altLang="zh-CN" sz="2000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*  </a:t>
              </a:r>
              <a:r>
                <a:rPr lang="zh-CN" altLang="en-US" sz="2000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疗程）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55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860" y="476250"/>
            <a:ext cx="4064000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场景展示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16050" y="1556385"/>
            <a:ext cx="9154795" cy="5012690"/>
            <a:chOff x="1263892" y="1094890"/>
            <a:chExt cx="10039765" cy="5472111"/>
          </a:xfrm>
        </p:grpSpPr>
        <p:sp>
          <p:nvSpPr>
            <p:cNvPr id="5" name="文本框 4"/>
            <p:cNvSpPr txBox="1"/>
            <p:nvPr/>
          </p:nvSpPr>
          <p:spPr>
            <a:xfrm>
              <a:off x="3847063" y="2187091"/>
              <a:ext cx="432048" cy="569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38951" y="2710311"/>
              <a:ext cx="432048" cy="569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847063" y="3142359"/>
              <a:ext cx="432048" cy="569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847063" y="4097627"/>
              <a:ext cx="432048" cy="569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pic>
          <p:nvPicPr>
            <p:cNvPr id="9" name="图片 8" descr="0000560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601" y="1113437"/>
              <a:ext cx="3368416" cy="2524565"/>
            </a:xfrm>
            <a:prstGeom prst="hexagon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图片 9" descr="000002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8469" y="1094890"/>
              <a:ext cx="3405188" cy="2554772"/>
            </a:xfrm>
            <a:prstGeom prst="hexagon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图片 10" descr="0000029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8469" y="4012714"/>
              <a:ext cx="3405188" cy="2554287"/>
            </a:xfrm>
            <a:prstGeom prst="hexagon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图片 11" descr="000002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892" y="3968236"/>
              <a:ext cx="3413125" cy="2560637"/>
            </a:xfrm>
            <a:prstGeom prst="hexagon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图片 12" descr="13470629825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21004" y="2688348"/>
              <a:ext cx="3413270" cy="2559775"/>
            </a:xfrm>
            <a:prstGeom prst="hexagon">
              <a:avLst/>
            </a:prstGeom>
            <a:solidFill>
              <a:srgbClr val="FFFFFF">
                <a:shade val="85000"/>
              </a:srgbClr>
            </a:solidFill>
            <a:ln w="381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044" y="47590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11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关联医嘱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11298" y="1287111"/>
            <a:ext cx="30963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相关属性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73987" y="1746733"/>
            <a:ext cx="20834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医嘱开立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73987" y="4423478"/>
            <a:ext cx="20834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医嘱审核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6270" y="5370319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请大家操作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</a:rPr>
              <a:t>收费、发药流程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1123950"/>
            <a:ext cx="9648998" cy="224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350" y="3650842"/>
            <a:ext cx="9656578" cy="2601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组合 20"/>
          <p:cNvGrpSpPr/>
          <p:nvPr/>
        </p:nvGrpSpPr>
        <p:grpSpPr>
          <a:xfrm>
            <a:off x="592777" y="4363008"/>
            <a:ext cx="447851" cy="451464"/>
            <a:chOff x="3041651" y="3326606"/>
            <a:chExt cx="631825" cy="636588"/>
          </a:xfrm>
        </p:grpSpPr>
        <p:sp>
          <p:nvSpPr>
            <p:cNvPr id="22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1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12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模板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维护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060848"/>
            <a:ext cx="10828020" cy="314071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011298" y="1287111"/>
            <a:ext cx="30963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诊断模板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4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12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模板维护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207568" y="5896903"/>
            <a:ext cx="8409871" cy="568205"/>
            <a:chOff x="465217" y="1690626"/>
            <a:chExt cx="1978542" cy="599321"/>
          </a:xfrm>
          <a:noFill/>
        </p:grpSpPr>
        <p:sp>
          <p:nvSpPr>
            <p:cNvPr id="15" name="矩形 14"/>
            <p:cNvSpPr/>
            <p:nvPr/>
          </p:nvSpPr>
          <p:spPr>
            <a:xfrm>
              <a:off x="465217" y="1690626"/>
              <a:ext cx="1978542" cy="5993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9872" y="1723210"/>
              <a:ext cx="1889680" cy="4869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练习</a:t>
              </a: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：</a:t>
              </a: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请大家在自己电脑系统上</a:t>
              </a:r>
              <a:r>
                <a:rPr lang="zh-CN" altLang="en-US" sz="2000" b="1" dirty="0" smtClean="0">
                  <a:solidFill>
                    <a:schemeClr val="accent1">
                      <a:lumMod val="75000"/>
                    </a:schemeClr>
                  </a:solidFill>
                </a:rPr>
                <a:t>维护诊断模版和医嘱</a:t>
              </a: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模版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425" y="1283142"/>
            <a:ext cx="5265420" cy="43662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011298" y="1287111"/>
            <a:ext cx="30963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医嘱模板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408981" y="2046124"/>
            <a:ext cx="42322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第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3</a:t>
            </a: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节</a:t>
            </a:r>
            <a:endParaRPr lang="en-US" altLang="zh-CN" sz="40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门诊特殊流程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807968" y="2177430"/>
            <a:ext cx="1724456" cy="346515"/>
            <a:chOff x="4690207" y="-1575187"/>
            <a:chExt cx="2050894" cy="1089839"/>
          </a:xfrm>
        </p:grpSpPr>
        <p:cxnSp>
          <p:nvCxnSpPr>
            <p:cNvPr id="57" name="直接连接符 56"/>
            <p:cNvCxnSpPr/>
            <p:nvPr/>
          </p:nvCxnSpPr>
          <p:spPr>
            <a:xfrm flipH="1" flipV="1">
              <a:off x="4690207" y="-1575187"/>
              <a:ext cx="0" cy="1089839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5400000" flipH="1">
              <a:off x="5715654" y="-2600634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flipV="1">
            <a:off x="5855065" y="3703111"/>
            <a:ext cx="1732383" cy="346516"/>
            <a:chOff x="4746220" y="3038416"/>
            <a:chExt cx="2060321" cy="1089842"/>
          </a:xfrm>
        </p:grpSpPr>
        <p:cxnSp>
          <p:nvCxnSpPr>
            <p:cNvPr id="55" name="直接连接符 54"/>
            <p:cNvCxnSpPr/>
            <p:nvPr/>
          </p:nvCxnSpPr>
          <p:spPr>
            <a:xfrm flipH="1" flipV="1">
              <a:off x="4746220" y="3038416"/>
              <a:ext cx="0" cy="1089842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5400000" flipH="1">
              <a:off x="5781094" y="2012969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 flipH="1">
            <a:off x="8896737" y="2177430"/>
            <a:ext cx="1735077" cy="346516"/>
            <a:chOff x="4597490" y="-1575191"/>
            <a:chExt cx="2050894" cy="1089844"/>
          </a:xfrm>
        </p:grpSpPr>
        <p:cxnSp>
          <p:nvCxnSpPr>
            <p:cNvPr id="76" name="直接连接符 75"/>
            <p:cNvCxnSpPr/>
            <p:nvPr/>
          </p:nvCxnSpPr>
          <p:spPr>
            <a:xfrm flipH="1" flipV="1">
              <a:off x="4600667" y="-1575191"/>
              <a:ext cx="0" cy="108984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rot="5400000" flipH="1">
              <a:off x="5622937" y="-2600638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 flipH="1" flipV="1">
            <a:off x="8896735" y="3703114"/>
            <a:ext cx="1735558" cy="346529"/>
            <a:chOff x="4596923" y="3038366"/>
            <a:chExt cx="2051463" cy="1089885"/>
          </a:xfrm>
        </p:grpSpPr>
        <p:cxnSp>
          <p:nvCxnSpPr>
            <p:cNvPr id="74" name="直接连接符 73"/>
            <p:cNvCxnSpPr/>
            <p:nvPr/>
          </p:nvCxnSpPr>
          <p:spPr>
            <a:xfrm flipH="1" flipV="1">
              <a:off x="4596923" y="3038413"/>
              <a:ext cx="0" cy="1089838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5400000" flipH="1">
              <a:off x="5622939" y="2012919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81" y="2523944"/>
            <a:ext cx="4490663" cy="1179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13644" y="48543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输液护士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86095" y="1369649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5978" y="1400838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8165" y="1403133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992637" y="313672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5015880" y="3862166"/>
            <a:ext cx="2828074" cy="365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lvl="0" indent="-457200"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en-US" altLang="x-none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PDA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>
              <a:spcBef>
                <a:spcPct val="500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座位号</a:t>
            </a:r>
            <a:endParaRPr lang="en-US" altLang="x-none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indent="-457200">
              <a:spcBef>
                <a:spcPct val="500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皮试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5195978" y="3136721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5" name="išľíďè"/>
          <p:cNvSpPr/>
          <p:nvPr/>
        </p:nvSpPr>
        <p:spPr bwMode="auto">
          <a:xfrm>
            <a:off x="8250768" y="3872510"/>
            <a:ext cx="2957800" cy="214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执行单据配置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zh-CN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安全组执行单据设置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8436338" y="3090778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668187" y="3822748"/>
            <a:ext cx="2520280" cy="150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皮试</a:t>
            </a: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输液执行（注射执行、处置执行）</a:t>
            </a:r>
          </a:p>
          <a:p>
            <a:pPr marL="457200" lvl="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检验标本采集</a:t>
            </a:r>
          </a:p>
        </p:txBody>
      </p:sp>
    </p:spTree>
    <p:extLst>
      <p:ext uri="{BB962C8B-B14F-4D97-AF65-F5344CB8AC3E}">
        <p14:creationId xmlns:p14="http://schemas.microsoft.com/office/powerpoint/2010/main" val="122182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9368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皮试流程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30955" y="1159175"/>
            <a:ext cx="2083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皮试类型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06862" y="1772310"/>
          <a:ext cx="11496386" cy="484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00"/>
                <a:gridCol w="1282390"/>
                <a:gridCol w="9556596"/>
              </a:tblGrid>
              <a:tr h="2697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解释</a:t>
                      </a:r>
                    </a:p>
                  </a:txBody>
                  <a:tcPr anchor="ctr"/>
                </a:tc>
              </a:tr>
              <a:tr h="6529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1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原液皮试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药品需要皮试，使用该药品来配制皮试液进行皮试，这样皮试结果是最准确的。例如：头孢类药物。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706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2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皮试剂皮试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某些药品的化学性质相似，如青霉素类，使用同一类的皮试剂测试结果即可为临床提供依据；另外某些药物本身价格高，如使用原液结果为阳性，则开封的药品即浪费，因此部分药品皮试时会使用同类型但价格较低的药物配制成皮试剂，常见的是青霉素皮试剂。皮试剂又分为收费的皮试剂和不收费的皮试剂两种。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2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3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免试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病人在三天内进行过皮试且结果为阴性，未更换药品，及其批号等。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25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4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续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注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医生开具需皮试药物时，如果已知此药皮试结果为阴性，或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72</a:t>
                      </a:r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小时内有输注记录且患者无不良反应，可以继续使用，则皮试备注可选“续注”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。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683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5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脱敏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部分药品患者皮试结果虽然为阳性，但是可以通过减小剂量分次输入的方式进行脱敏治疗。医生评估患者需要使用脱敏治疗的药物，皮试备注可选“脱敏”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。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b="0" kern="1200" dirty="0">
                          <a:solidFill>
                            <a:schemeClr val="dk1"/>
                          </a:solidFill>
                          <a:effectLst/>
                        </a:rPr>
                        <a:t>脱敏疗法常见于变态反应科，是在临床上确定过敏性疾病患者的变应原后，将该变应原制成变应原提取液并配制成各种不同浓度的制剂，经反复注射或通过其它给药途径与患者反复接触，剂量由小到大，浓度由低到高，从而提高患者对该种变应原的耐受性，当再次接触此种变应原时，不再产生过敏现象或过敏现象得以减轻。常应用过敏性鼻炎、过敏性哮喘、过敏性皮炎等过敏性疾病的脱敏治疗，临床常见脱敏治疗根据给药方式不同有：注射脱敏、舌下含服脱敏、脱敏贴等。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983432" y="1106491"/>
            <a:ext cx="447851" cy="451464"/>
            <a:chOff x="3041651" y="3326606"/>
            <a:chExt cx="631825" cy="636588"/>
          </a:xfrm>
        </p:grpSpPr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11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皮试流程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3432" y="97821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皮试药品维护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35581" y="962094"/>
            <a:ext cx="447851" cy="451464"/>
            <a:chOff x="3041651" y="3326606"/>
            <a:chExt cx="631825" cy="636588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5" y="1700808"/>
            <a:ext cx="10653683" cy="4511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7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434" y="393785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皮试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流程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矩形 36"/>
          <p:cNvSpPr>
            <a:spLocks noChangeArrowheads="1"/>
          </p:cNvSpPr>
          <p:nvPr/>
        </p:nvSpPr>
        <p:spPr bwMode="auto">
          <a:xfrm>
            <a:off x="617072" y="1268760"/>
            <a:ext cx="5737256" cy="400110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C000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） 皮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试</a:t>
            </a:r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：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只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开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立皮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试医嘱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129593"/>
            <a:ext cx="11017224" cy="93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36"/>
          <p:cNvSpPr>
            <a:spLocks noChangeArrowheads="1"/>
          </p:cNvSpPr>
          <p:nvPr/>
        </p:nvSpPr>
        <p:spPr bwMode="auto">
          <a:xfrm>
            <a:off x="617072" y="3790395"/>
            <a:ext cx="5737256" cy="400110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） 治疗：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治疗医嘱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+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皮试医嘱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71" y="4653136"/>
            <a:ext cx="11174214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623392" y="26064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试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流程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矩形 36"/>
          <p:cNvSpPr>
            <a:spLocks noChangeArrowheads="1"/>
          </p:cNvSpPr>
          <p:nvPr/>
        </p:nvSpPr>
        <p:spPr bwMode="auto">
          <a:xfrm>
            <a:off x="623392" y="1484784"/>
            <a:ext cx="5737256" cy="400110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应用场景</a:t>
            </a:r>
            <a:r>
              <a:rPr lang="en-US" altLang="zh-CN" sz="2000" b="1" dirty="0" smtClean="0">
                <a:solidFill>
                  <a:srgbClr val="FFC000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：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原液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试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2" y="2323646"/>
            <a:ext cx="11444104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36"/>
          <p:cNvSpPr>
            <a:spLocks noChangeArrowheads="1"/>
          </p:cNvSpPr>
          <p:nvPr/>
        </p:nvSpPr>
        <p:spPr bwMode="auto">
          <a:xfrm>
            <a:off x="658772" y="4490590"/>
            <a:ext cx="11424592" cy="1631216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操作流程：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开医嘱并审核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—&gt;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收费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（皮试药）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—&gt;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发药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（皮试药）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—&gt;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护士做皮试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（标记阴性结果）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+mj-ea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—&gt;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收费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（成组治疗药）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—&gt;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发药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（成组治疗药）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—&gt;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护士输液执行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（成组治疗药）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[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可安排座位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]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623392" y="26064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皮试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流程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矩形 36"/>
          <p:cNvSpPr>
            <a:spLocks noChangeArrowheads="1"/>
          </p:cNvSpPr>
          <p:nvPr/>
        </p:nvSpPr>
        <p:spPr bwMode="auto">
          <a:xfrm>
            <a:off x="657175" y="1412776"/>
            <a:ext cx="5737256" cy="400110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应用场景</a:t>
            </a:r>
            <a:r>
              <a:rPr lang="en-US" altLang="zh-CN" sz="2000" b="1" dirty="0">
                <a:solidFill>
                  <a:srgbClr val="FFC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：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72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小时阴性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81" y="1174360"/>
            <a:ext cx="4087141" cy="2796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60" y="4410055"/>
            <a:ext cx="10226926" cy="128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38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01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用户账户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77" y="4473789"/>
            <a:ext cx="1459245" cy="1517615"/>
          </a:xfrm>
          <a:prstGeom prst="flowChartConnector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1" y="4529028"/>
            <a:ext cx="1459245" cy="1462376"/>
          </a:xfrm>
          <a:prstGeom prst="flowChartConnector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67" y="4564849"/>
            <a:ext cx="1459245" cy="1459245"/>
          </a:xfrm>
          <a:prstGeom prst="flowChartConnector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0" y="4371947"/>
            <a:ext cx="1528652" cy="1517616"/>
          </a:xfrm>
          <a:prstGeom prst="flowChartConnector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595" y="4558946"/>
            <a:ext cx="1459245" cy="1465148"/>
          </a:xfrm>
          <a:prstGeom prst="flowChartConnector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635066" y="3143441"/>
            <a:ext cx="2155792" cy="874311"/>
            <a:chOff x="224283" y="2985722"/>
            <a:chExt cx="2004237" cy="999185"/>
          </a:xfrm>
        </p:grpSpPr>
        <p:sp>
          <p:nvSpPr>
            <p:cNvPr id="25" name="文本框 34"/>
            <p:cNvSpPr txBox="1">
              <a:spLocks noChangeArrowheads="1"/>
            </p:cNvSpPr>
            <p:nvPr/>
          </p:nvSpPr>
          <p:spPr bwMode="auto">
            <a:xfrm>
              <a:off x="375405" y="2985722"/>
              <a:ext cx="1605362" cy="527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YS101</a:t>
              </a:r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-228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矩形 36"/>
            <p:cNvSpPr>
              <a:spLocks noChangeArrowheads="1"/>
            </p:cNvSpPr>
            <p:nvPr/>
          </p:nvSpPr>
          <p:spPr bwMode="auto">
            <a:xfrm>
              <a:off x="224283" y="3562825"/>
              <a:ext cx="2004237" cy="42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门诊医生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91479" y="3124733"/>
            <a:ext cx="2127785" cy="1408911"/>
            <a:chOff x="98672" y="2985722"/>
            <a:chExt cx="2265526" cy="1661232"/>
          </a:xfrm>
        </p:grpSpPr>
        <p:sp>
          <p:nvSpPr>
            <p:cNvPr id="28" name="文本框 34"/>
            <p:cNvSpPr txBox="1">
              <a:spLocks noChangeArrowheads="1"/>
            </p:cNvSpPr>
            <p:nvPr/>
          </p:nvSpPr>
          <p:spPr bwMode="auto">
            <a:xfrm>
              <a:off x="680451" y="2985722"/>
              <a:ext cx="1017577" cy="544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HS01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36"/>
            <p:cNvSpPr>
              <a:spLocks noChangeArrowheads="1"/>
            </p:cNvSpPr>
            <p:nvPr/>
          </p:nvSpPr>
          <p:spPr bwMode="auto">
            <a:xfrm>
              <a:off x="98672" y="3558265"/>
              <a:ext cx="2265526" cy="108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门诊护士</a:t>
              </a:r>
              <a:endPara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分诊</a:t>
              </a:r>
              <a:r>
                <a:rPr lang="zh-CN" altLang="en-US" sz="18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护士</a:t>
              </a:r>
              <a:endParaRPr lang="en-US" altLang="zh-CN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zh-CN" altLang="en-US" sz="18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门急诊输液护士</a:t>
              </a:r>
              <a:endParaRPr lang="zh-CN" alt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432281" y="3156504"/>
            <a:ext cx="1882383" cy="953020"/>
            <a:chOff x="224283" y="2985722"/>
            <a:chExt cx="2004237" cy="942268"/>
          </a:xfrm>
        </p:grpSpPr>
        <p:sp>
          <p:nvSpPr>
            <p:cNvPr id="31" name="文本框 34"/>
            <p:cNvSpPr txBox="1">
              <a:spLocks noChangeArrowheads="1"/>
            </p:cNvSpPr>
            <p:nvPr/>
          </p:nvSpPr>
          <p:spPr bwMode="auto">
            <a:xfrm>
              <a:off x="721527" y="2985722"/>
              <a:ext cx="980028" cy="456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YF01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36"/>
            <p:cNvSpPr>
              <a:spLocks noChangeArrowheads="1"/>
            </p:cNvSpPr>
            <p:nvPr/>
          </p:nvSpPr>
          <p:spPr bwMode="auto">
            <a:xfrm>
              <a:off x="224283" y="3562825"/>
              <a:ext cx="2004237" cy="36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门诊药房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766373" y="3167656"/>
            <a:ext cx="1882383" cy="1223434"/>
            <a:chOff x="224283" y="2985722"/>
            <a:chExt cx="2004237" cy="1223434"/>
          </a:xfrm>
        </p:grpSpPr>
        <p:sp>
          <p:nvSpPr>
            <p:cNvPr id="34" name="文本框 34"/>
            <p:cNvSpPr txBox="1">
              <a:spLocks noChangeArrowheads="1"/>
            </p:cNvSpPr>
            <p:nvPr/>
          </p:nvSpPr>
          <p:spPr bwMode="auto">
            <a:xfrm>
              <a:off x="762086" y="2985722"/>
              <a:ext cx="7427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</a:t>
              </a:r>
            </a:p>
          </p:txBody>
        </p:sp>
        <p:sp>
          <p:nvSpPr>
            <p:cNvPr id="35" name="矩形 36"/>
            <p:cNvSpPr>
              <a:spLocks noChangeArrowheads="1"/>
            </p:cNvSpPr>
            <p:nvPr/>
          </p:nvSpPr>
          <p:spPr bwMode="auto">
            <a:xfrm>
              <a:off x="224283" y="3562825"/>
              <a:ext cx="200423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医技</a:t>
              </a:r>
              <a:r>
                <a:rPr lang="zh-CN" altLang="en-US" sz="18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医师</a:t>
              </a:r>
              <a:endPara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zh-CN" altLang="en-US" sz="18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医技技师</a:t>
              </a:r>
              <a:endParaRPr lang="zh-CN" alt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00976" y="3096568"/>
            <a:ext cx="2155792" cy="901958"/>
            <a:chOff x="224283" y="2985722"/>
            <a:chExt cx="2004237" cy="977213"/>
          </a:xfrm>
        </p:grpSpPr>
        <p:sp>
          <p:nvSpPr>
            <p:cNvPr id="37" name="文本框 34"/>
            <p:cNvSpPr txBox="1">
              <a:spLocks noChangeArrowheads="1"/>
            </p:cNvSpPr>
            <p:nvPr/>
          </p:nvSpPr>
          <p:spPr bwMode="auto">
            <a:xfrm>
              <a:off x="338996" y="2985722"/>
              <a:ext cx="1588968" cy="500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SF101</a:t>
              </a:r>
              <a:r>
                <a: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-428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6"/>
            <p:cNvSpPr>
              <a:spLocks noChangeArrowheads="1"/>
            </p:cNvSpPr>
            <p:nvPr/>
          </p:nvSpPr>
          <p:spPr bwMode="auto">
            <a:xfrm>
              <a:off x="224283" y="3562825"/>
              <a:ext cx="200423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门诊挂号收费员</a:t>
              </a:r>
            </a:p>
          </p:txBody>
        </p:sp>
      </p:grpSp>
      <p:sp>
        <p:nvSpPr>
          <p:cNvPr id="2" name="TextBox 13"/>
          <p:cNvSpPr txBox="1"/>
          <p:nvPr/>
        </p:nvSpPr>
        <p:spPr>
          <a:xfrm>
            <a:off x="1075753" y="1274436"/>
            <a:ext cx="7430209" cy="11449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按照学员分组和编号情况，顺序领取用户账号，比如：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PangMenZhengDao" panose="02010600030101010101" pitchFamily="2" charset="-122"/>
            </a:endParaRPr>
          </a:p>
          <a:p>
            <a:pPr marL="342900" indent="-342900" defTabSz="121666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1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号学员领取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SF101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YS101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HS101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YF101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RIS</a:t>
            </a:r>
          </a:p>
          <a:p>
            <a:pPr marL="342900" indent="-342900" defTabSz="121666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2</a:t>
            </a:r>
            <a:r>
              <a:rPr lang="zh-CN" altLang="en-US" sz="160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号学员领取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SF102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YS102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HS102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YF102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PangMenZhengDao" panose="02010600030101010101" pitchFamily="2" charset="-122"/>
              </a:rPr>
              <a:t>RIS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855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试流程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矩形 36"/>
          <p:cNvSpPr>
            <a:spLocks noChangeArrowheads="1"/>
          </p:cNvSpPr>
          <p:nvPr/>
        </p:nvSpPr>
        <p:spPr bwMode="auto">
          <a:xfrm>
            <a:off x="417602" y="1660738"/>
            <a:ext cx="5737256" cy="400110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应用场景</a:t>
            </a:r>
            <a:r>
              <a:rPr lang="en-US" altLang="zh-CN" sz="2000" b="1" dirty="0" smtClean="0">
                <a:solidFill>
                  <a:srgbClr val="FFC000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：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脱敏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—72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小时阳性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4" y="940585"/>
            <a:ext cx="6210838" cy="144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11" y="2119771"/>
            <a:ext cx="8047417" cy="1196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931" y="2959176"/>
            <a:ext cx="4319993" cy="3898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8860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试流程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745535"/>
            <a:ext cx="6149873" cy="14250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34" y="1412776"/>
            <a:ext cx="5447772" cy="3068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5166272"/>
            <a:ext cx="10021168" cy="124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36"/>
          <p:cNvSpPr>
            <a:spLocks noChangeArrowheads="1"/>
          </p:cNvSpPr>
          <p:nvPr/>
        </p:nvSpPr>
        <p:spPr bwMode="auto">
          <a:xfrm>
            <a:off x="417602" y="1660738"/>
            <a:ext cx="5737256" cy="400110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应用场景</a:t>
            </a:r>
            <a:r>
              <a:rPr lang="en-US" altLang="zh-CN" sz="2000" b="1" dirty="0" smtClean="0">
                <a:solidFill>
                  <a:srgbClr val="FFC000"/>
                </a:solidFill>
                <a:latin typeface="+mj-ea"/>
                <a:ea typeface="+mj-ea"/>
              </a:rPr>
              <a:t>4</a:t>
            </a:r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：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免试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434" y="40478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13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试流程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606402"/>
            <a:ext cx="8640950" cy="351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36"/>
          <p:cNvSpPr>
            <a:spLocks noChangeArrowheads="1"/>
          </p:cNvSpPr>
          <p:nvPr/>
        </p:nvSpPr>
        <p:spPr bwMode="auto">
          <a:xfrm>
            <a:off x="551384" y="1052736"/>
            <a:ext cx="5737256" cy="400110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应用场景</a:t>
            </a:r>
            <a:r>
              <a:rPr lang="en-US" altLang="zh-CN" sz="2000" b="1" dirty="0">
                <a:solidFill>
                  <a:srgbClr val="FFC000"/>
                </a:solidFill>
                <a:latin typeface="+mj-ea"/>
                <a:ea typeface="+mj-ea"/>
              </a:rPr>
              <a:t>5</a:t>
            </a:r>
            <a:r>
              <a:rPr lang="zh-CN" altLang="en-US" sz="2000" b="1" dirty="0" smtClean="0">
                <a:solidFill>
                  <a:srgbClr val="FFC000"/>
                </a:solidFill>
                <a:latin typeface="+mj-ea"/>
                <a:ea typeface="+mj-ea"/>
              </a:rPr>
              <a:t>：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嘱托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破伤风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类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5373216"/>
            <a:ext cx="10524132" cy="1310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1392" y="1339939"/>
            <a:ext cx="2083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皮试执行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48249" y="3743374"/>
            <a:ext cx="2083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设置结果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5753" y="1356486"/>
            <a:ext cx="447851" cy="451464"/>
            <a:chOff x="3041651" y="3326606"/>
            <a:chExt cx="631825" cy="636588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59551" y="3717032"/>
            <a:ext cx="447851" cy="451464"/>
            <a:chOff x="3041651" y="3326606"/>
            <a:chExt cx="631825" cy="636588"/>
          </a:xfrm>
        </p:grpSpPr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178" y="1003593"/>
            <a:ext cx="8047413" cy="216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895" y="3305889"/>
            <a:ext cx="8082726" cy="167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392" y="5099441"/>
            <a:ext cx="10501270" cy="632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249" y="5852978"/>
            <a:ext cx="9274344" cy="823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4920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座位图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21839" y="1223465"/>
            <a:ext cx="2083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座位图的维护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85" y="1484630"/>
            <a:ext cx="6276975" cy="1611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85" y="3356610"/>
            <a:ext cx="6386195" cy="306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535581" y="1223465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43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14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输液执行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13401" y="1373563"/>
            <a:ext cx="2083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015956" y="1320879"/>
            <a:ext cx="447851" cy="451464"/>
            <a:chOff x="3041651" y="3326606"/>
            <a:chExt cx="631825" cy="636588"/>
          </a:xfrm>
        </p:grpSpPr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814" y="1083034"/>
            <a:ext cx="6693368" cy="219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80" y="3484307"/>
            <a:ext cx="6713802" cy="297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4" y="2866664"/>
            <a:ext cx="5339380" cy="2558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48872" y="45178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14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配置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381864" y="1184756"/>
            <a:ext cx="2083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护士执行单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018" y="1794309"/>
            <a:ext cx="8883278" cy="1819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02" y="4149080"/>
            <a:ext cx="7199783" cy="199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3" y="3782405"/>
            <a:ext cx="4464496" cy="2728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13644" y="48543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分诊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73348" y="1024303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83231" y="1055492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25418" y="1057787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379890" y="279137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3" name="išľíďè"/>
          <p:cNvSpPr/>
          <p:nvPr/>
        </p:nvSpPr>
        <p:spPr bwMode="auto">
          <a:xfrm>
            <a:off x="4615214" y="3288278"/>
            <a:ext cx="2828074" cy="369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报到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等候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到达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过号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复诊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优先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指定医生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4583231" y="2791375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名词解释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7823591" y="2745432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055440" y="3477402"/>
            <a:ext cx="252028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分诊的目的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初诊分诊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其他（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复诊、过号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）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分诊挂号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385372" y="3470244"/>
            <a:ext cx="4118251" cy="209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分诊区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分诊区科室对照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分诊区号别对照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医生号别对照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操作员诊区对照</a:t>
            </a:r>
          </a:p>
        </p:txBody>
      </p:sp>
    </p:spTree>
    <p:extLst>
      <p:ext uri="{BB962C8B-B14F-4D97-AF65-F5344CB8AC3E}">
        <p14:creationId xmlns:p14="http://schemas.microsoft.com/office/powerpoint/2010/main" val="10456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分诊护士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269365"/>
            <a:ext cx="10921365" cy="4902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35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81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患者列表排队序列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3520" y="6424295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07" y="1196752"/>
            <a:ext cx="10371719" cy="461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2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2069" y="46257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01 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登录系统</a:t>
            </a:r>
          </a:p>
        </p:txBody>
      </p:sp>
      <p:sp>
        <p:nvSpPr>
          <p:cNvPr id="22" name="iSlíďè"/>
          <p:cNvSpPr txBox="1"/>
          <p:nvPr/>
        </p:nvSpPr>
        <p:spPr bwMode="auto">
          <a:xfrm>
            <a:off x="1127448" y="3258368"/>
            <a:ext cx="1656184" cy="42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登录浏览器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iSlíďè"/>
          <p:cNvSpPr txBox="1"/>
          <p:nvPr/>
        </p:nvSpPr>
        <p:spPr bwMode="auto">
          <a:xfrm>
            <a:off x="1098332" y="3904376"/>
            <a:ext cx="3456384" cy="126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电脑配置：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WIN10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系统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lvl="0" defTabSz="913765">
              <a:lnSpc>
                <a:spcPct val="200000"/>
              </a:lnSpc>
              <a:spcBef>
                <a:spcPct val="0"/>
              </a:spcBef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数据库：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IRIS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iSlíďè"/>
          <p:cNvSpPr txBox="1"/>
          <p:nvPr/>
        </p:nvSpPr>
        <p:spPr bwMode="auto">
          <a:xfrm>
            <a:off x="4789852" y="4757973"/>
            <a:ext cx="6634740" cy="126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lvl="0" defTabSz="913765">
              <a:lnSpc>
                <a:spcPct val="200000"/>
              </a:lnSpc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登录网址：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Https://49.232.9.22:1443/imedical/web</a:t>
            </a:r>
          </a:p>
          <a:p>
            <a:pPr lvl="0" defTabSz="913765">
              <a:lnSpc>
                <a:spcPct val="200000"/>
              </a:lnSpc>
              <a:spcBef>
                <a:spcPct val="0"/>
              </a:spcBef>
              <a:defRPr/>
            </a:pP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     Https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:// 152.136.127.121:1443/</a:t>
            </a:r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imedical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/web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1268760"/>
            <a:ext cx="6387030" cy="338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58" y="1645479"/>
            <a:ext cx="1311870" cy="1206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529" y="1645478"/>
            <a:ext cx="1248539" cy="1206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9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81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患者列表排队序列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3520" y="6424295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6" name="矩形 36"/>
          <p:cNvSpPr>
            <a:spLocks noChangeArrowheads="1"/>
          </p:cNvSpPr>
          <p:nvPr/>
        </p:nvSpPr>
        <p:spPr bwMode="auto">
          <a:xfrm>
            <a:off x="1343472" y="4005064"/>
            <a:ext cx="72008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时段：上午、下午时段均早于全天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同时段内，按照挂号序号（不区分号别）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同时段内，不同号之间，同序号的，按照挂号时间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优先排列最前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复诊的，按照操作复诊的时间</a:t>
            </a:r>
            <a:endParaRPr lang="en-US" altLang="zh-CN" sz="18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等候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2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、复诊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1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，循环输出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60" y="1268760"/>
            <a:ext cx="8722820" cy="185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3240397"/>
            <a:ext cx="3529232" cy="1529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983432" y="1268760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24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765384" y="45241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分诊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AutoShape 3"/>
          <p:cNvSpPr/>
          <p:nvPr/>
        </p:nvSpPr>
        <p:spPr>
          <a:xfrm>
            <a:off x="780681" y="1967591"/>
            <a:ext cx="10374989" cy="235042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5000" cap="flat" cmpd="thickThin">
            <a:solidFill>
              <a:srgbClr val="4BACC6"/>
            </a:solidFill>
            <a:prstDash val="solid"/>
            <a:headEnd type="none" w="med" len="med"/>
            <a:tailEnd type="none" w="med" len="med"/>
          </a:ln>
        </p:spPr>
        <p:txBody>
          <a:bodyPr lIns="108000" tIns="0" rIns="27000" bIns="0" anchor="ctr"/>
          <a:lstStyle/>
          <a:p>
            <a:pPr lvl="0" eaLnBrk="0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分诊区：将多个科室或者多个诊室划分为一个个体管理的物理跟逻辑区域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eaLnBrk="0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诊室：医生出诊的物理位置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eaLnBrk="0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科室：医生行政归属的逻辑组（一般参照专业划分）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eaLnBrk="0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号别 ：面向患者出诊用于区别</a:t>
            </a: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诊查费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以及医生级别的代号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eaLnBrk="0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排班：医生出诊值班时间以及资源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关系：一个分诊区对应多个诊室，</a:t>
            </a: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分诊区对应多个科室；一个科室对应多个诊室，一个号别对应多个医生</a:t>
            </a:r>
          </a:p>
        </p:txBody>
      </p:sp>
      <p:sp>
        <p:nvSpPr>
          <p:cNvPr id="6" name="AutoShape 3"/>
          <p:cNvSpPr/>
          <p:nvPr/>
        </p:nvSpPr>
        <p:spPr>
          <a:xfrm>
            <a:off x="780681" y="4436353"/>
            <a:ext cx="10374989" cy="22735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5000" cap="flat" cmpd="thickThin">
            <a:solidFill>
              <a:srgbClr val="4BACC6"/>
            </a:solidFill>
            <a:prstDash val="solid"/>
            <a:headEnd type="none" w="med" len="med"/>
            <a:tailEnd type="none" w="med" len="med"/>
          </a:ln>
        </p:spPr>
        <p:txBody>
          <a:bodyPr lIns="108000" tIns="0" rIns="27000" bIns="0" anchor="ctr"/>
          <a:lstStyle/>
          <a:p>
            <a:pPr lvl="0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举例：学校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Lucida Sans Unicode" panose="020B0602030504020204" pitchFamily="2" charset="0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学校里建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有多个教学楼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（分诊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区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）            教学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楼里面有很多个教室（诊室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）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Lucida Sans Unicode" panose="020B0602030504020204" pitchFamily="2" charset="0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学校有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很多个班级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（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科室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）                      每个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班会有多个老师（英语，语文，数学）（出诊医生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）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Lucida Sans Unicode" panose="020B0602030504020204" pitchFamily="2" charset="0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每个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老师都按照课程表（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排班）到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指定的教室给学生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2" charset="0"/>
                <a:ea typeface="黑体" panose="02010609060101010101" charset="-122"/>
              </a:rPr>
              <a:t>上课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Lucida Sans Unicode" panose="020B0602030504020204" pitchFamily="2" charset="0"/>
              <a:ea typeface="黑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64742" y="1172878"/>
            <a:ext cx="60979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名词解释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392144" y="2420888"/>
            <a:ext cx="3151505" cy="1194435"/>
            <a:chOff x="9012" y="5978"/>
            <a:chExt cx="4963" cy="1881"/>
          </a:xfrm>
        </p:grpSpPr>
        <p:sp>
          <p:nvSpPr>
            <p:cNvPr id="9" name="文本框 8"/>
            <p:cNvSpPr txBox="1"/>
            <p:nvPr/>
          </p:nvSpPr>
          <p:spPr>
            <a:xfrm>
              <a:off x="9012" y="6718"/>
              <a:ext cx="1093" cy="4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分诊区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248" y="5978"/>
              <a:ext cx="952" cy="4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诊室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204" y="6662"/>
              <a:ext cx="1041" cy="4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科室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271" y="7407"/>
              <a:ext cx="977" cy="4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号别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057" y="7407"/>
              <a:ext cx="918" cy="4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医生</a:t>
              </a:r>
            </a:p>
          </p:txBody>
        </p:sp>
        <p:sp>
          <p:nvSpPr>
            <p:cNvPr id="14" name="双箭头 616"/>
            <p:cNvSpPr/>
            <p:nvPr/>
          </p:nvSpPr>
          <p:spPr>
            <a:xfrm flipV="1">
              <a:off x="10125" y="6244"/>
              <a:ext cx="1125" cy="606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/>
            <a:lstStyle/>
            <a:p>
              <a:pPr lvl="0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5" name="双箭头 617"/>
            <p:cNvSpPr/>
            <p:nvPr/>
          </p:nvSpPr>
          <p:spPr>
            <a:xfrm>
              <a:off x="10111" y="6900"/>
              <a:ext cx="1139" cy="1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/>
            <a:lstStyle/>
            <a:p>
              <a:pPr lvl="0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6" name="双箭头 618"/>
            <p:cNvSpPr/>
            <p:nvPr/>
          </p:nvSpPr>
          <p:spPr>
            <a:xfrm>
              <a:off x="10125" y="6952"/>
              <a:ext cx="1125" cy="605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/>
            <a:lstStyle/>
            <a:p>
              <a:pPr lvl="0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7" name="双箭头 619"/>
            <p:cNvSpPr/>
            <p:nvPr/>
          </p:nvSpPr>
          <p:spPr>
            <a:xfrm flipV="1">
              <a:off x="12303" y="7639"/>
              <a:ext cx="770" cy="4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/>
            <a:lstStyle/>
            <a:p>
              <a:pPr lvl="0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9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191344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 txBox="1"/>
          <p:nvPr/>
        </p:nvSpPr>
        <p:spPr>
          <a:xfrm>
            <a:off x="767646" y="475937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分诊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61621" y="1179265"/>
            <a:ext cx="211772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分诊区设置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59998" y="1002987"/>
            <a:ext cx="5040560" cy="149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状态管理：设置患者是否需要报到。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队列序号管理：设置患者排队序号。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迟到管理：设置患者迟到惩罚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11" y="2636912"/>
            <a:ext cx="10226926" cy="3490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070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191344" y="9363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文本占位符 1"/>
          <p:cNvSpPr txBox="1"/>
          <p:nvPr/>
        </p:nvSpPr>
        <p:spPr>
          <a:xfrm>
            <a:off x="83967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分诊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36867" y="1187108"/>
            <a:ext cx="295232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分诊区科室对照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42297" y="1286082"/>
            <a:ext cx="364206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</a:rPr>
              <a:t>新增科室批量对照功能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420888"/>
            <a:ext cx="6584251" cy="2522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217" y="2060848"/>
            <a:ext cx="4656223" cy="3917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082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7139" y="45241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15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叫号的逻辑 小知识点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7368" y="2059836"/>
            <a:ext cx="6935537" cy="4523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Clr>
                <a:srgbClr val="ED7D31"/>
              </a:buClr>
              <a:buSzPct val="120000"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门诊叫号队列排序是门诊系统非常重要的逻辑，通常医院的门诊队列逻辑有两种，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  <a:sym typeface="+mn-ea"/>
              </a:rPr>
              <a:t>按挂号的序号排队、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按取号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/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报到的时间排队。</a:t>
            </a: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模式一：按挂号的序号排队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+mn-ea"/>
              <a:cs typeface="+mj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       无论窗口挂号、还是预约的患者统一按挂号的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  <a:sym typeface="+mn-ea"/>
              </a:rPr>
              <a:t>序号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排队，此种模式是医院最常用的方式，也是我们标版推荐的模式。（按照号序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+</a:t>
            </a: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报到标志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）</a:t>
            </a: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模式二：按挂号取号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/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报到时间排序（这个不好）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+mn-ea"/>
              <a:cs typeface="+mj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       对于没有分诊的，患者按挂号或取预约号的时间排序，对于有分诊台的统一按到分诊台报到的时间排序。此种模式虽然看似能保证先来先看，但是无法保证预约患者能按预约的时点看诊，所以不建议使用。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80176" y="2059835"/>
            <a:ext cx="4185285" cy="45231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Clr>
                <a:srgbClr val="ED7D31"/>
              </a:buClr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门诊叫号队列另一个要考虑的是初诊和复诊的排序，常见的逻辑为：</a:t>
            </a: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1.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初诊患者按挂号顺序排队</a:t>
            </a: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2.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复诊患者按复诊报到时间排队</a:t>
            </a: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3.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初诊复诊交叉排队（可以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初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复或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2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初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复）</a:t>
            </a: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4.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cs typeface="+mj-ea"/>
              </a:rPr>
              <a:t>过号默认最后，报到后变为等候病人，按挂号顺序排队</a:t>
            </a:r>
          </a:p>
          <a:p>
            <a:pPr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j-ea"/>
              </a:rPr>
              <a:t>这里要注意的是，不能随意由患者找医生，尤其不能跨科室找医生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65035" y="1267748"/>
            <a:ext cx="60979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医生叫号队列的规则模式理解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6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408981" y="2046124"/>
            <a:ext cx="42322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第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4</a:t>
            </a: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节</a:t>
            </a:r>
            <a:endParaRPr lang="en-US" altLang="zh-CN" sz="40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门诊逆向流程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951984" y="2177430"/>
            <a:ext cx="1724456" cy="346515"/>
            <a:chOff x="4690207" y="-1575187"/>
            <a:chExt cx="2050894" cy="1089839"/>
          </a:xfrm>
        </p:grpSpPr>
        <p:cxnSp>
          <p:nvCxnSpPr>
            <p:cNvPr id="57" name="直接连接符 56"/>
            <p:cNvCxnSpPr/>
            <p:nvPr/>
          </p:nvCxnSpPr>
          <p:spPr>
            <a:xfrm flipH="1" flipV="1">
              <a:off x="4690207" y="-1575187"/>
              <a:ext cx="0" cy="1089839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5400000" flipH="1">
              <a:off x="5715654" y="-2600634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flipV="1">
            <a:off x="5927284" y="4018572"/>
            <a:ext cx="1732383" cy="346516"/>
            <a:chOff x="4746220" y="3038416"/>
            <a:chExt cx="2060321" cy="1089842"/>
          </a:xfrm>
        </p:grpSpPr>
        <p:cxnSp>
          <p:nvCxnSpPr>
            <p:cNvPr id="55" name="直接连接符 54"/>
            <p:cNvCxnSpPr/>
            <p:nvPr/>
          </p:nvCxnSpPr>
          <p:spPr>
            <a:xfrm flipH="1" flipV="1">
              <a:off x="4746220" y="3038416"/>
              <a:ext cx="0" cy="1089842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5400000" flipH="1">
              <a:off x="5781094" y="2012969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 flipH="1">
            <a:off x="8968745" y="2177430"/>
            <a:ext cx="1735077" cy="346516"/>
            <a:chOff x="4597490" y="-1575191"/>
            <a:chExt cx="2050894" cy="1089844"/>
          </a:xfrm>
        </p:grpSpPr>
        <p:cxnSp>
          <p:nvCxnSpPr>
            <p:cNvPr id="76" name="直接连接符 75"/>
            <p:cNvCxnSpPr/>
            <p:nvPr/>
          </p:nvCxnSpPr>
          <p:spPr>
            <a:xfrm flipH="1" flipV="1">
              <a:off x="4600667" y="-1575191"/>
              <a:ext cx="0" cy="108984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rot="5400000" flipH="1">
              <a:off x="5622937" y="-2600638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 flipH="1" flipV="1">
            <a:off x="8896946" y="4018575"/>
            <a:ext cx="1735558" cy="346529"/>
            <a:chOff x="4596923" y="3038366"/>
            <a:chExt cx="2051463" cy="1089885"/>
          </a:xfrm>
        </p:grpSpPr>
        <p:cxnSp>
          <p:nvCxnSpPr>
            <p:cNvPr id="74" name="直接连接符 73"/>
            <p:cNvCxnSpPr/>
            <p:nvPr/>
          </p:nvCxnSpPr>
          <p:spPr>
            <a:xfrm flipH="1" flipV="1">
              <a:off x="4596923" y="3038413"/>
              <a:ext cx="0" cy="1089838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5400000" flipH="1">
              <a:off x="5622939" y="2012919"/>
              <a:ext cx="0" cy="2050894"/>
            </a:xfrm>
            <a:prstGeom prst="line">
              <a:avLst/>
            </a:prstGeom>
            <a:ln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08" y="2681481"/>
            <a:ext cx="4608301" cy="117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83189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逆流程学习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16745" y="1195864"/>
            <a:ext cx="1331133" cy="1338119"/>
            <a:chOff x="1316558" y="2208865"/>
            <a:chExt cx="724373" cy="724374"/>
          </a:xfrm>
        </p:grpSpPr>
        <p:sp>
          <p:nvSpPr>
            <p:cNvPr id="12" name="星形: 七角 11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2898" y="1227054"/>
            <a:ext cx="1331133" cy="1306929"/>
            <a:chOff x="3245396" y="2208865"/>
            <a:chExt cx="724373" cy="724374"/>
          </a:xfrm>
        </p:grpSpPr>
        <p:sp>
          <p:nvSpPr>
            <p:cNvPr id="15" name="星形: 七角 14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 bwMode="auto">
            <a:xfrm>
              <a:off x="3498578" y="2368297"/>
              <a:ext cx="217300" cy="421395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185409" y="1242531"/>
            <a:ext cx="1331133" cy="1304634"/>
            <a:chOff x="5174233" y="2208865"/>
            <a:chExt cx="724373" cy="724374"/>
          </a:xfrm>
        </p:grpSpPr>
        <p:sp>
          <p:nvSpPr>
            <p:cNvPr id="18" name="星形: 七角 17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5404943" y="2389901"/>
              <a:ext cx="274927" cy="362302"/>
            </a:xfrm>
            <a:custGeom>
              <a:avLst/>
              <a:gdLst>
                <a:gd name="T0" fmla="*/ 169 w 175"/>
                <a:gd name="T1" fmla="*/ 0 h 231"/>
                <a:gd name="T2" fmla="*/ 6 w 175"/>
                <a:gd name="T3" fmla="*/ 0 h 231"/>
                <a:gd name="T4" fmla="*/ 0 w 175"/>
                <a:gd name="T5" fmla="*/ 6 h 231"/>
                <a:gd name="T6" fmla="*/ 0 w 175"/>
                <a:gd name="T7" fmla="*/ 125 h 231"/>
                <a:gd name="T8" fmla="*/ 0 w 175"/>
                <a:gd name="T9" fmla="*/ 147 h 231"/>
                <a:gd name="T10" fmla="*/ 0 w 175"/>
                <a:gd name="T11" fmla="*/ 225 h 231"/>
                <a:gd name="T12" fmla="*/ 6 w 175"/>
                <a:gd name="T13" fmla="*/ 231 h 231"/>
                <a:gd name="T14" fmla="*/ 127 w 175"/>
                <a:gd name="T15" fmla="*/ 231 h 231"/>
                <a:gd name="T16" fmla="*/ 132 w 175"/>
                <a:gd name="T17" fmla="*/ 229 h 231"/>
                <a:gd name="T18" fmla="*/ 173 w 175"/>
                <a:gd name="T19" fmla="*/ 183 h 231"/>
                <a:gd name="T20" fmla="*/ 175 w 175"/>
                <a:gd name="T21" fmla="*/ 179 h 231"/>
                <a:gd name="T22" fmla="*/ 175 w 175"/>
                <a:gd name="T23" fmla="*/ 6 h 231"/>
                <a:gd name="T24" fmla="*/ 169 w 175"/>
                <a:gd name="T25" fmla="*/ 0 h 231"/>
                <a:gd name="T26" fmla="*/ 155 w 175"/>
                <a:gd name="T27" fmla="*/ 162 h 231"/>
                <a:gd name="T28" fmla="*/ 118 w 175"/>
                <a:gd name="T29" fmla="*/ 161 h 231"/>
                <a:gd name="T30" fmla="*/ 113 w 175"/>
                <a:gd name="T31" fmla="*/ 164 h 231"/>
                <a:gd name="T32" fmla="*/ 111 w 175"/>
                <a:gd name="T33" fmla="*/ 168 h 231"/>
                <a:gd name="T34" fmla="*/ 112 w 175"/>
                <a:gd name="T35" fmla="*/ 215 h 231"/>
                <a:gd name="T36" fmla="*/ 19 w 175"/>
                <a:gd name="T37" fmla="*/ 215 h 231"/>
                <a:gd name="T38" fmla="*/ 19 w 175"/>
                <a:gd name="T39" fmla="*/ 147 h 231"/>
                <a:gd name="T40" fmla="*/ 19 w 175"/>
                <a:gd name="T41" fmla="*/ 125 h 231"/>
                <a:gd name="T42" fmla="*/ 19 w 175"/>
                <a:gd name="T43" fmla="*/ 16 h 231"/>
                <a:gd name="T44" fmla="*/ 80 w 175"/>
                <a:gd name="T45" fmla="*/ 16 h 231"/>
                <a:gd name="T46" fmla="*/ 80 w 175"/>
                <a:gd name="T47" fmla="*/ 23 h 231"/>
                <a:gd name="T48" fmla="*/ 95 w 175"/>
                <a:gd name="T49" fmla="*/ 23 h 231"/>
                <a:gd name="T50" fmla="*/ 95 w 175"/>
                <a:gd name="T51" fmla="*/ 16 h 231"/>
                <a:gd name="T52" fmla="*/ 155 w 175"/>
                <a:gd name="T53" fmla="*/ 16 h 231"/>
                <a:gd name="T54" fmla="*/ 155 w 175"/>
                <a:gd name="T55" fmla="*/ 162 h 231"/>
                <a:gd name="T56" fmla="*/ 95 w 175"/>
                <a:gd name="T57" fmla="*/ 87 h 231"/>
                <a:gd name="T58" fmla="*/ 80 w 175"/>
                <a:gd name="T59" fmla="*/ 87 h 231"/>
                <a:gd name="T60" fmla="*/ 80 w 175"/>
                <a:gd name="T61" fmla="*/ 61 h 231"/>
                <a:gd name="T62" fmla="*/ 95 w 175"/>
                <a:gd name="T63" fmla="*/ 61 h 231"/>
                <a:gd name="T64" fmla="*/ 95 w 175"/>
                <a:gd name="T65" fmla="*/ 87 h 231"/>
                <a:gd name="T66" fmla="*/ 95 w 175"/>
                <a:gd name="T67" fmla="*/ 55 h 231"/>
                <a:gd name="T68" fmla="*/ 80 w 175"/>
                <a:gd name="T69" fmla="*/ 55 h 231"/>
                <a:gd name="T70" fmla="*/ 80 w 175"/>
                <a:gd name="T71" fmla="*/ 29 h 231"/>
                <a:gd name="T72" fmla="*/ 95 w 175"/>
                <a:gd name="T73" fmla="*/ 29 h 231"/>
                <a:gd name="T74" fmla="*/ 95 w 175"/>
                <a:gd name="T75" fmla="*/ 55 h 231"/>
                <a:gd name="T76" fmla="*/ 95 w 175"/>
                <a:gd name="T77" fmla="*/ 108 h 231"/>
                <a:gd name="T78" fmla="*/ 95 w 175"/>
                <a:gd name="T79" fmla="*/ 93 h 231"/>
                <a:gd name="T80" fmla="*/ 80 w 175"/>
                <a:gd name="T81" fmla="*/ 93 h 231"/>
                <a:gd name="T82" fmla="*/ 80 w 175"/>
                <a:gd name="T83" fmla="*/ 108 h 231"/>
                <a:gd name="T84" fmla="*/ 81 w 175"/>
                <a:gd name="T85" fmla="*/ 108 h 231"/>
                <a:gd name="T86" fmla="*/ 81 w 175"/>
                <a:gd name="T87" fmla="*/ 109 h 231"/>
                <a:gd name="T88" fmla="*/ 75 w 175"/>
                <a:gd name="T89" fmla="*/ 116 h 231"/>
                <a:gd name="T90" fmla="*/ 75 w 175"/>
                <a:gd name="T91" fmla="*/ 175 h 231"/>
                <a:gd name="T92" fmla="*/ 82 w 175"/>
                <a:gd name="T93" fmla="*/ 182 h 231"/>
                <a:gd name="T94" fmla="*/ 93 w 175"/>
                <a:gd name="T95" fmla="*/ 182 h 231"/>
                <a:gd name="T96" fmla="*/ 101 w 175"/>
                <a:gd name="T97" fmla="*/ 175 h 231"/>
                <a:gd name="T98" fmla="*/ 101 w 175"/>
                <a:gd name="T99" fmla="*/ 116 h 231"/>
                <a:gd name="T100" fmla="*/ 94 w 175"/>
                <a:gd name="T101" fmla="*/ 109 h 231"/>
                <a:gd name="T102" fmla="*/ 94 w 175"/>
                <a:gd name="T103" fmla="*/ 108 h 231"/>
                <a:gd name="T104" fmla="*/ 95 w 175"/>
                <a:gd name="T105" fmla="*/ 108 h 231"/>
                <a:gd name="T106" fmla="*/ 96 w 175"/>
                <a:gd name="T107" fmla="*/ 153 h 231"/>
                <a:gd name="T108" fmla="*/ 96 w 175"/>
                <a:gd name="T109" fmla="*/ 170 h 231"/>
                <a:gd name="T110" fmla="*/ 89 w 175"/>
                <a:gd name="T111" fmla="*/ 177 h 231"/>
                <a:gd name="T112" fmla="*/ 86 w 175"/>
                <a:gd name="T113" fmla="*/ 177 h 231"/>
                <a:gd name="T114" fmla="*/ 79 w 175"/>
                <a:gd name="T115" fmla="*/ 170 h 231"/>
                <a:gd name="T116" fmla="*/ 79 w 175"/>
                <a:gd name="T117" fmla="*/ 153 h 231"/>
                <a:gd name="T118" fmla="*/ 86 w 175"/>
                <a:gd name="T119" fmla="*/ 146 h 231"/>
                <a:gd name="T120" fmla="*/ 89 w 175"/>
                <a:gd name="T121" fmla="*/ 146 h 231"/>
                <a:gd name="T122" fmla="*/ 96 w 175"/>
                <a:gd name="T123" fmla="*/ 1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231">
                  <a:moveTo>
                    <a:pt x="169" y="0"/>
                  </a:moveTo>
                  <a:lnTo>
                    <a:pt x="6" y="0"/>
                  </a:lnTo>
                  <a:cubicBezTo>
                    <a:pt x="3" y="0"/>
                    <a:pt x="0" y="3"/>
                    <a:pt x="0" y="6"/>
                  </a:cubicBezTo>
                  <a:lnTo>
                    <a:pt x="0" y="125"/>
                  </a:lnTo>
                  <a:lnTo>
                    <a:pt x="0" y="147"/>
                  </a:lnTo>
                  <a:lnTo>
                    <a:pt x="0" y="225"/>
                  </a:lnTo>
                  <a:cubicBezTo>
                    <a:pt x="0" y="228"/>
                    <a:pt x="3" y="231"/>
                    <a:pt x="6" y="231"/>
                  </a:cubicBezTo>
                  <a:lnTo>
                    <a:pt x="127" y="231"/>
                  </a:lnTo>
                  <a:cubicBezTo>
                    <a:pt x="129" y="231"/>
                    <a:pt x="131" y="230"/>
                    <a:pt x="132" y="229"/>
                  </a:cubicBezTo>
                  <a:lnTo>
                    <a:pt x="173" y="183"/>
                  </a:lnTo>
                  <a:cubicBezTo>
                    <a:pt x="174" y="182"/>
                    <a:pt x="175" y="180"/>
                    <a:pt x="175" y="179"/>
                  </a:cubicBezTo>
                  <a:lnTo>
                    <a:pt x="175" y="6"/>
                  </a:lnTo>
                  <a:cubicBezTo>
                    <a:pt x="175" y="3"/>
                    <a:pt x="172" y="0"/>
                    <a:pt x="169" y="0"/>
                  </a:cubicBezTo>
                  <a:close/>
                  <a:moveTo>
                    <a:pt x="155" y="162"/>
                  </a:moveTo>
                  <a:lnTo>
                    <a:pt x="118" y="161"/>
                  </a:lnTo>
                  <a:cubicBezTo>
                    <a:pt x="116" y="161"/>
                    <a:pt x="115" y="162"/>
                    <a:pt x="113" y="164"/>
                  </a:cubicBezTo>
                  <a:cubicBezTo>
                    <a:pt x="112" y="165"/>
                    <a:pt x="111" y="167"/>
                    <a:pt x="111" y="168"/>
                  </a:cubicBezTo>
                  <a:lnTo>
                    <a:pt x="112" y="215"/>
                  </a:lnTo>
                  <a:lnTo>
                    <a:pt x="19" y="215"/>
                  </a:lnTo>
                  <a:lnTo>
                    <a:pt x="19" y="147"/>
                  </a:lnTo>
                  <a:lnTo>
                    <a:pt x="19" y="125"/>
                  </a:lnTo>
                  <a:lnTo>
                    <a:pt x="19" y="16"/>
                  </a:lnTo>
                  <a:lnTo>
                    <a:pt x="80" y="16"/>
                  </a:lnTo>
                  <a:lnTo>
                    <a:pt x="80" y="23"/>
                  </a:lnTo>
                  <a:lnTo>
                    <a:pt x="95" y="23"/>
                  </a:lnTo>
                  <a:lnTo>
                    <a:pt x="95" y="16"/>
                  </a:lnTo>
                  <a:lnTo>
                    <a:pt x="155" y="16"/>
                  </a:lnTo>
                  <a:lnTo>
                    <a:pt x="155" y="162"/>
                  </a:lnTo>
                  <a:close/>
                  <a:moveTo>
                    <a:pt x="95" y="87"/>
                  </a:moveTo>
                  <a:lnTo>
                    <a:pt x="80" y="87"/>
                  </a:lnTo>
                  <a:lnTo>
                    <a:pt x="80" y="61"/>
                  </a:lnTo>
                  <a:lnTo>
                    <a:pt x="95" y="61"/>
                  </a:lnTo>
                  <a:lnTo>
                    <a:pt x="95" y="87"/>
                  </a:lnTo>
                  <a:close/>
                  <a:moveTo>
                    <a:pt x="95" y="55"/>
                  </a:moveTo>
                  <a:lnTo>
                    <a:pt x="80" y="55"/>
                  </a:lnTo>
                  <a:lnTo>
                    <a:pt x="80" y="29"/>
                  </a:lnTo>
                  <a:lnTo>
                    <a:pt x="95" y="29"/>
                  </a:lnTo>
                  <a:lnTo>
                    <a:pt x="95" y="55"/>
                  </a:lnTo>
                  <a:close/>
                  <a:moveTo>
                    <a:pt x="95" y="108"/>
                  </a:moveTo>
                  <a:lnTo>
                    <a:pt x="95" y="93"/>
                  </a:lnTo>
                  <a:lnTo>
                    <a:pt x="80" y="93"/>
                  </a:lnTo>
                  <a:lnTo>
                    <a:pt x="80" y="108"/>
                  </a:lnTo>
                  <a:lnTo>
                    <a:pt x="81" y="108"/>
                  </a:lnTo>
                  <a:lnTo>
                    <a:pt x="81" y="109"/>
                  </a:lnTo>
                  <a:cubicBezTo>
                    <a:pt x="77" y="109"/>
                    <a:pt x="75" y="112"/>
                    <a:pt x="75" y="116"/>
                  </a:cubicBezTo>
                  <a:lnTo>
                    <a:pt x="75" y="175"/>
                  </a:lnTo>
                  <a:cubicBezTo>
                    <a:pt x="75" y="179"/>
                    <a:pt x="78" y="182"/>
                    <a:pt x="82" y="182"/>
                  </a:cubicBezTo>
                  <a:lnTo>
                    <a:pt x="93" y="182"/>
                  </a:lnTo>
                  <a:cubicBezTo>
                    <a:pt x="97" y="182"/>
                    <a:pt x="101" y="179"/>
                    <a:pt x="101" y="175"/>
                  </a:cubicBezTo>
                  <a:lnTo>
                    <a:pt x="101" y="116"/>
                  </a:lnTo>
                  <a:cubicBezTo>
                    <a:pt x="101" y="112"/>
                    <a:pt x="98" y="109"/>
                    <a:pt x="94" y="109"/>
                  </a:cubicBezTo>
                  <a:lnTo>
                    <a:pt x="94" y="108"/>
                  </a:lnTo>
                  <a:lnTo>
                    <a:pt x="95" y="108"/>
                  </a:lnTo>
                  <a:close/>
                  <a:moveTo>
                    <a:pt x="96" y="153"/>
                  </a:moveTo>
                  <a:lnTo>
                    <a:pt x="96" y="170"/>
                  </a:lnTo>
                  <a:cubicBezTo>
                    <a:pt x="96" y="174"/>
                    <a:pt x="93" y="177"/>
                    <a:pt x="89" y="177"/>
                  </a:cubicBezTo>
                  <a:lnTo>
                    <a:pt x="86" y="177"/>
                  </a:lnTo>
                  <a:cubicBezTo>
                    <a:pt x="82" y="177"/>
                    <a:pt x="79" y="174"/>
                    <a:pt x="79" y="170"/>
                  </a:cubicBezTo>
                  <a:lnTo>
                    <a:pt x="79" y="153"/>
                  </a:lnTo>
                  <a:cubicBezTo>
                    <a:pt x="79" y="149"/>
                    <a:pt x="82" y="146"/>
                    <a:pt x="86" y="146"/>
                  </a:cubicBezTo>
                  <a:lnTo>
                    <a:pt x="89" y="146"/>
                  </a:lnTo>
                  <a:cubicBezTo>
                    <a:pt x="93" y="146"/>
                    <a:pt x="96" y="149"/>
                    <a:pt x="96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iSlíďè"/>
          <p:cNvSpPr txBox="1"/>
          <p:nvPr/>
        </p:nvSpPr>
        <p:spPr bwMode="auto">
          <a:xfrm>
            <a:off x="1114500" y="2782118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</a:p>
        </p:txBody>
      </p:sp>
      <p:sp>
        <p:nvSpPr>
          <p:cNvPr id="24" name="iSlíďè"/>
          <p:cNvSpPr txBox="1"/>
          <p:nvPr/>
        </p:nvSpPr>
        <p:spPr bwMode="auto">
          <a:xfrm>
            <a:off x="4894363" y="2809752"/>
            <a:ext cx="197122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流程解释</a:t>
            </a:r>
          </a:p>
        </p:txBody>
      </p:sp>
      <p:sp>
        <p:nvSpPr>
          <p:cNvPr id="26" name="iSlíďè"/>
          <p:cNvSpPr txBox="1"/>
          <p:nvPr/>
        </p:nvSpPr>
        <p:spPr bwMode="auto">
          <a:xfrm>
            <a:off x="9238907" y="2835627"/>
            <a:ext cx="1709604" cy="36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基础配置</a:t>
            </a:r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114500" y="3524959"/>
            <a:ext cx="2520280" cy="79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退药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退费</a:t>
            </a:r>
          </a:p>
        </p:txBody>
      </p:sp>
      <p:sp>
        <p:nvSpPr>
          <p:cNvPr id="2" name="矩形 36"/>
          <p:cNvSpPr>
            <a:spLocks noChangeArrowheads="1"/>
          </p:cNvSpPr>
          <p:nvPr/>
        </p:nvSpPr>
        <p:spPr bwMode="auto">
          <a:xfrm>
            <a:off x="8806278" y="3663245"/>
            <a:ext cx="2616613" cy="79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门诊系统参数配置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门诊退费原因维护</a:t>
            </a:r>
          </a:p>
        </p:txBody>
      </p:sp>
      <p:sp>
        <p:nvSpPr>
          <p:cNvPr id="3" name="矩形 2"/>
          <p:cNvSpPr/>
          <p:nvPr/>
        </p:nvSpPr>
        <p:spPr>
          <a:xfrm>
            <a:off x="3603061" y="3422606"/>
            <a:ext cx="6096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1.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退费流程（全退）：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    医生填写退费申请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收费处审核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收费处执行退费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    已执行的检验检查，执行科室需先撤销执行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包括输液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)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    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检查有多个部位的，需按照部位退费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2.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退药流程：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已发药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（支持部分退）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    医生填写退药申请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药房执行退药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收费处退费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9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434" y="476543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逆流程退费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12137" y="1148033"/>
            <a:ext cx="10660527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25000"/>
              </a:lnSpc>
              <a:spcAft>
                <a:spcPts val="600"/>
              </a:spcAft>
              <a:buClr>
                <a:srgbClr val="ED7D31"/>
              </a:buClr>
              <a:buSzPct val="100000"/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门诊退费流程有：</a:t>
            </a:r>
            <a:r>
              <a:rPr lang="zh-CN" altLang="en-US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不需申请、需申请、需申请后审核</a:t>
            </a:r>
            <a:r>
              <a:rPr lang="zh-CN" altLang="en-US" sz="1800" b="1" dirty="0">
                <a:latin typeface="Calibri" panose="020F0502020204030204" pitchFamily="34" charset="0"/>
                <a:ea typeface="+mj-ea"/>
                <a:cs typeface="+mj-ea"/>
                <a:sym typeface="+mn-ea"/>
              </a:rPr>
              <a:t>三种。</a:t>
            </a:r>
          </a:p>
          <a:p>
            <a:pPr indent="0" algn="l" fontAlgn="auto">
              <a:lnSpc>
                <a:spcPct val="125000"/>
              </a:lnSpc>
              <a:buClr>
                <a:srgbClr val="ED7D31"/>
              </a:buClr>
              <a:buSzPct val="120000"/>
              <a:buFont typeface="Wingdings" panose="05000000000000000000" charset="0"/>
              <a:buNone/>
            </a:pPr>
            <a:endParaRPr lang="zh-CN" altLang="en-US" sz="1800" b="1" dirty="0">
              <a:latin typeface="Calibri" panose="020F0502020204030204" pitchFamily="34" charset="0"/>
              <a:ea typeface="+mj-ea"/>
              <a:cs typeface="+mj-ea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ED7D31"/>
              </a:buClr>
              <a:buSzPct val="120000"/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不需申请</a:t>
            </a:r>
            <a:r>
              <a:rPr lang="zh-CN" altLang="en-US" sz="1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：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收款员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直接退费，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此方式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方便但不安全，容易出现蓄意退费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。</a:t>
            </a:r>
            <a:endParaRPr lang="zh-CN" altLang="en-US" sz="1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+mj-ea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ED7D31"/>
              </a:buClr>
              <a:buSzPct val="120000"/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需申请</a:t>
            </a:r>
            <a:r>
              <a:rPr lang="en-US" altLang="zh-CN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:</a:t>
            </a:r>
            <a:r>
              <a:rPr lang="zh-CN" altLang="en-US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医生申请</a:t>
            </a:r>
            <a:r>
              <a:rPr lang="en-US" altLang="zh-CN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收费员退费</a:t>
            </a:r>
            <a:r>
              <a:rPr lang="zh-CN" altLang="en-US" sz="1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，比较</a:t>
            </a:r>
            <a:r>
              <a:rPr lang="zh-CN" altLang="en-US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常用，为标版</a:t>
            </a:r>
            <a:r>
              <a:rPr lang="zh-CN" altLang="en-US" sz="1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推荐模式</a:t>
            </a:r>
            <a:r>
              <a:rPr lang="zh-CN" altLang="en-US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，</a:t>
            </a:r>
            <a:r>
              <a:rPr lang="zh-CN" altLang="en-US" sz="1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既保证</a:t>
            </a:r>
            <a:r>
              <a:rPr lang="zh-CN" altLang="en-US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退费的安全流程又不至于太繁琐</a:t>
            </a:r>
            <a:r>
              <a:rPr lang="zh-CN" altLang="en-US" sz="1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。</a:t>
            </a:r>
            <a:endParaRPr lang="zh-CN" altLang="en-US" sz="1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+mj-ea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ED7D31"/>
              </a:buClr>
              <a:buSzPct val="120000"/>
              <a:buFont typeface="+mj-ea"/>
              <a:buAutoNum type="circleNumDbPlain"/>
            </a:pPr>
            <a:r>
              <a:rPr lang="zh-CN" altLang="en-US" sz="1800" b="1" dirty="0">
                <a:solidFill>
                  <a:schemeClr val="accent6"/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需申请后审核：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此方式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+mj-ea"/>
                <a:sym typeface="+mn-ea"/>
              </a:rPr>
              <a:t>比较安全，但过程相对繁琐。</a:t>
            </a: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审核人员能否一直固定在岗位上？</a:t>
            </a:r>
            <a:endParaRPr lang="zh-CN" altLang="en-US" sz="18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indent="0">
              <a:buClr>
                <a:srgbClr val="ED7D31"/>
              </a:buClr>
              <a:buSzPct val="120000"/>
              <a:buFont typeface="Wingdings" panose="05000000000000000000" charset="0"/>
              <a:buNone/>
            </a:pPr>
            <a:endParaRPr lang="zh-CN" altLang="en-US" sz="1800" b="1" dirty="0">
              <a:solidFill>
                <a:schemeClr val="tx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3533301"/>
            <a:ext cx="6919793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52" y="3677741"/>
            <a:ext cx="4313294" cy="77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6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839679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16 </a:t>
            </a:r>
            <a:r>
              <a:rPr lang="zh-CN" altLang="en-US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8" name="文本框 29700"/>
          <p:cNvSpPr txBox="1"/>
          <p:nvPr/>
        </p:nvSpPr>
        <p:spPr>
          <a:xfrm>
            <a:off x="3807593" y="1243591"/>
            <a:ext cx="3397084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sym typeface="微软雅黑" panose="020B0503020204020204" pitchFamily="34" charset="-122"/>
              </a:rPr>
              <a:t>医生填写退费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sym typeface="微软雅黑" panose="020B0503020204020204" pitchFamily="34" charset="-122"/>
              </a:rPr>
              <a:t>申请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sym typeface="微软雅黑" panose="020B0503020204020204" pitchFamily="34" charset="-122"/>
              </a:rPr>
              <a:t>-&gt;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sym typeface="微软雅黑" panose="020B0503020204020204" pitchFamily="34" charset="-122"/>
              </a:rPr>
              <a:t>收费处退费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635464" y="1217820"/>
            <a:ext cx="60979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退费流程全退</a:t>
            </a:r>
          </a:p>
        </p:txBody>
      </p:sp>
      <p:sp>
        <p:nvSpPr>
          <p:cNvPr id="24" name="圆角矩形 12"/>
          <p:cNvSpPr/>
          <p:nvPr/>
        </p:nvSpPr>
        <p:spPr>
          <a:xfrm>
            <a:off x="1146905" y="2451882"/>
            <a:ext cx="2536313" cy="948891"/>
          </a:xfrm>
          <a:prstGeom prst="roundRect">
            <a:avLst/>
          </a:prstGeom>
          <a:noFill/>
          <a:ln w="19050">
            <a:solidFill>
              <a:srgbClr val="2378C2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14358" y="2691754"/>
            <a:ext cx="468061" cy="468061"/>
            <a:chOff x="3683368" y="2342383"/>
            <a:chExt cx="351046" cy="351046"/>
          </a:xfrm>
        </p:grpSpPr>
        <p:sp>
          <p:nvSpPr>
            <p:cNvPr id="26" name="椭圆 25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rgbClr val="237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TextBox 7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sp>
        <p:nvSpPr>
          <p:cNvPr id="48" name="TextBox 77"/>
          <p:cNvSpPr txBox="1"/>
          <p:nvPr/>
        </p:nvSpPr>
        <p:spPr>
          <a:xfrm>
            <a:off x="1533833" y="2774986"/>
            <a:ext cx="193336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医生申请退费</a:t>
            </a:r>
          </a:p>
        </p:txBody>
      </p:sp>
      <p:sp>
        <p:nvSpPr>
          <p:cNvPr id="2" name="Shape 713"/>
          <p:cNvSpPr/>
          <p:nvPr/>
        </p:nvSpPr>
        <p:spPr>
          <a:xfrm>
            <a:off x="767408" y="1052736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4" name="Shape 714"/>
          <p:cNvSpPr/>
          <p:nvPr/>
        </p:nvSpPr>
        <p:spPr>
          <a:xfrm>
            <a:off x="977680" y="1260124"/>
            <a:ext cx="243590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4954"/>
                </a:moveTo>
                <a:lnTo>
                  <a:pt x="19938" y="6698"/>
                </a:lnTo>
                <a:lnTo>
                  <a:pt x="11631" y="9723"/>
                </a:lnTo>
                <a:lnTo>
                  <a:pt x="11631" y="19484"/>
                </a:lnTo>
                <a:cubicBezTo>
                  <a:pt x="11631" y="19484"/>
                  <a:pt x="19938" y="14954"/>
                  <a:pt x="19938" y="14954"/>
                </a:cubicBezTo>
                <a:close/>
                <a:moveTo>
                  <a:pt x="19861" y="4959"/>
                </a:moveTo>
                <a:lnTo>
                  <a:pt x="10800" y="1662"/>
                </a:lnTo>
                <a:lnTo>
                  <a:pt x="1739" y="4959"/>
                </a:lnTo>
                <a:lnTo>
                  <a:pt x="10800" y="8256"/>
                </a:lnTo>
                <a:cubicBezTo>
                  <a:pt x="10800" y="8256"/>
                  <a:pt x="19861" y="4959"/>
                  <a:pt x="19861" y="4959"/>
                </a:cubicBezTo>
                <a:close/>
                <a:moveTo>
                  <a:pt x="21600" y="14954"/>
                </a:moveTo>
                <a:cubicBezTo>
                  <a:pt x="21600" y="15564"/>
                  <a:pt x="21262" y="16122"/>
                  <a:pt x="20730" y="16408"/>
                </a:cubicBezTo>
                <a:lnTo>
                  <a:pt x="11592" y="21392"/>
                </a:lnTo>
                <a:cubicBezTo>
                  <a:pt x="11345" y="21535"/>
                  <a:pt x="11073" y="21600"/>
                  <a:pt x="10800" y="21600"/>
                </a:cubicBezTo>
                <a:cubicBezTo>
                  <a:pt x="10527" y="21600"/>
                  <a:pt x="10255" y="21535"/>
                  <a:pt x="10008" y="21392"/>
                </a:cubicBezTo>
                <a:lnTo>
                  <a:pt x="870" y="16408"/>
                </a:lnTo>
                <a:cubicBezTo>
                  <a:pt x="338" y="16122"/>
                  <a:pt x="0" y="15564"/>
                  <a:pt x="0" y="14954"/>
                </a:cubicBezTo>
                <a:lnTo>
                  <a:pt x="0" y="4985"/>
                </a:lnTo>
                <a:cubicBezTo>
                  <a:pt x="0" y="4284"/>
                  <a:pt x="441" y="3661"/>
                  <a:pt x="1090" y="3427"/>
                </a:cubicBezTo>
                <a:lnTo>
                  <a:pt x="10229" y="104"/>
                </a:lnTo>
                <a:cubicBezTo>
                  <a:pt x="10411" y="39"/>
                  <a:pt x="10605" y="0"/>
                  <a:pt x="10800" y="0"/>
                </a:cubicBezTo>
                <a:cubicBezTo>
                  <a:pt x="10995" y="0"/>
                  <a:pt x="11189" y="39"/>
                  <a:pt x="11371" y="104"/>
                </a:cubicBezTo>
                <a:lnTo>
                  <a:pt x="20510" y="3427"/>
                </a:lnTo>
                <a:cubicBezTo>
                  <a:pt x="21159" y="3661"/>
                  <a:pt x="21600" y="4284"/>
                  <a:pt x="21600" y="4985"/>
                </a:cubicBezTo>
                <a:cubicBezTo>
                  <a:pt x="21600" y="4985"/>
                  <a:pt x="21600" y="14954"/>
                  <a:pt x="21600" y="1495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圆角矩形 12"/>
          <p:cNvSpPr/>
          <p:nvPr/>
        </p:nvSpPr>
        <p:spPr>
          <a:xfrm>
            <a:off x="1146905" y="4848427"/>
            <a:ext cx="2536313" cy="948690"/>
          </a:xfrm>
          <a:prstGeom prst="roundRect">
            <a:avLst/>
          </a:prstGeom>
          <a:noFill/>
          <a:ln w="19050">
            <a:solidFill>
              <a:srgbClr val="2378C2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14382" y="5088334"/>
            <a:ext cx="468061" cy="468061"/>
            <a:chOff x="3683368" y="2342383"/>
            <a:chExt cx="351046" cy="351046"/>
          </a:xfrm>
        </p:grpSpPr>
        <p:sp>
          <p:nvSpPr>
            <p:cNvPr id="30" name="椭圆 29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rgbClr val="237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1" name="TextBox 7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9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77"/>
          <p:cNvSpPr txBox="1"/>
          <p:nvPr/>
        </p:nvSpPr>
        <p:spPr>
          <a:xfrm>
            <a:off x="1566150" y="5168663"/>
            <a:ext cx="193336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收费处退费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40" y="3914907"/>
            <a:ext cx="6785563" cy="2842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140" y="1746411"/>
            <a:ext cx="7168244" cy="204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53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48" grpId="0"/>
      <p:bldP spid="23" grpId="0" bldLvl="0" animBg="1"/>
      <p:bldP spid="3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1"/>
          <p:cNvSpPr txBox="1"/>
          <p:nvPr/>
        </p:nvSpPr>
        <p:spPr>
          <a:xfrm>
            <a:off x="911434" y="477178"/>
            <a:ext cx="9332912" cy="527050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zh-CN" sz="2400" b="1" spc="3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16 </a:t>
            </a: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退费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636912"/>
            <a:ext cx="6515665" cy="2476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29700"/>
          <p:cNvSpPr txBox="1"/>
          <p:nvPr/>
        </p:nvSpPr>
        <p:spPr>
          <a:xfrm>
            <a:off x="3647728" y="1757424"/>
            <a:ext cx="4339650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“需申请后审核”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——</a:t>
            </a:r>
            <a:r>
              <a:rPr lang="zh-CN" altLang="en-US" sz="1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增加退费审核流程</a:t>
            </a:r>
            <a:endParaRPr lang="en-US" altLang="zh-CN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5464" y="1217820"/>
            <a:ext cx="217212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退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费审批流程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hape 713"/>
          <p:cNvSpPr/>
          <p:nvPr/>
        </p:nvSpPr>
        <p:spPr>
          <a:xfrm>
            <a:off x="767408" y="1052736"/>
            <a:ext cx="657256" cy="65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sz="12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sp>
        <p:nvSpPr>
          <p:cNvPr id="7" name="Shape 714"/>
          <p:cNvSpPr/>
          <p:nvPr/>
        </p:nvSpPr>
        <p:spPr>
          <a:xfrm>
            <a:off x="977680" y="1260124"/>
            <a:ext cx="243590" cy="243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8" y="14954"/>
                </a:moveTo>
                <a:lnTo>
                  <a:pt x="19938" y="6698"/>
                </a:lnTo>
                <a:lnTo>
                  <a:pt x="11631" y="9723"/>
                </a:lnTo>
                <a:lnTo>
                  <a:pt x="11631" y="19484"/>
                </a:lnTo>
                <a:cubicBezTo>
                  <a:pt x="11631" y="19484"/>
                  <a:pt x="19938" y="14954"/>
                  <a:pt x="19938" y="14954"/>
                </a:cubicBezTo>
                <a:close/>
                <a:moveTo>
                  <a:pt x="19861" y="4959"/>
                </a:moveTo>
                <a:lnTo>
                  <a:pt x="10800" y="1662"/>
                </a:lnTo>
                <a:lnTo>
                  <a:pt x="1739" y="4959"/>
                </a:lnTo>
                <a:lnTo>
                  <a:pt x="10800" y="8256"/>
                </a:lnTo>
                <a:cubicBezTo>
                  <a:pt x="10800" y="8256"/>
                  <a:pt x="19861" y="4959"/>
                  <a:pt x="19861" y="4959"/>
                </a:cubicBezTo>
                <a:close/>
                <a:moveTo>
                  <a:pt x="21600" y="14954"/>
                </a:moveTo>
                <a:cubicBezTo>
                  <a:pt x="21600" y="15564"/>
                  <a:pt x="21262" y="16122"/>
                  <a:pt x="20730" y="16408"/>
                </a:cubicBezTo>
                <a:lnTo>
                  <a:pt x="11592" y="21392"/>
                </a:lnTo>
                <a:cubicBezTo>
                  <a:pt x="11345" y="21535"/>
                  <a:pt x="11073" y="21600"/>
                  <a:pt x="10800" y="21600"/>
                </a:cubicBezTo>
                <a:cubicBezTo>
                  <a:pt x="10527" y="21600"/>
                  <a:pt x="10255" y="21535"/>
                  <a:pt x="10008" y="21392"/>
                </a:cubicBezTo>
                <a:lnTo>
                  <a:pt x="870" y="16408"/>
                </a:lnTo>
                <a:cubicBezTo>
                  <a:pt x="338" y="16122"/>
                  <a:pt x="0" y="15564"/>
                  <a:pt x="0" y="14954"/>
                </a:cubicBezTo>
                <a:lnTo>
                  <a:pt x="0" y="4985"/>
                </a:lnTo>
                <a:cubicBezTo>
                  <a:pt x="0" y="4284"/>
                  <a:pt x="441" y="3661"/>
                  <a:pt x="1090" y="3427"/>
                </a:cubicBezTo>
                <a:lnTo>
                  <a:pt x="10229" y="104"/>
                </a:lnTo>
                <a:cubicBezTo>
                  <a:pt x="10411" y="39"/>
                  <a:pt x="10605" y="0"/>
                  <a:pt x="10800" y="0"/>
                </a:cubicBezTo>
                <a:cubicBezTo>
                  <a:pt x="10995" y="0"/>
                  <a:pt x="11189" y="39"/>
                  <a:pt x="11371" y="104"/>
                </a:cubicBezTo>
                <a:lnTo>
                  <a:pt x="20510" y="3427"/>
                </a:lnTo>
                <a:cubicBezTo>
                  <a:pt x="21159" y="3661"/>
                  <a:pt x="21600" y="4284"/>
                  <a:pt x="21600" y="4985"/>
                </a:cubicBezTo>
                <a:cubicBezTo>
                  <a:pt x="21600" y="4985"/>
                  <a:pt x="21600" y="14954"/>
                  <a:pt x="21600" y="1495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accent1">
                  <a:lumMod val="75000"/>
                </a:schemeClr>
              </a:solidFill>
              <a:latin typeface="PangMenZhengDao" panose="02010600030101010101" pitchFamily="2" charset="-122"/>
              <a:ea typeface="PangMenZhengDao" panose="02010600030101010101" pitchFamily="2" charset="-122"/>
              <a:sym typeface="PangMenZhengDao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3623" y="1184756"/>
            <a:ext cx="447851" cy="451464"/>
            <a:chOff x="3041651" y="3326606"/>
            <a:chExt cx="631825" cy="63658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6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LAYERS_CUSTOMIZATION" val="UEsDBBQAAgAIAAtngUb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C2eBRjUa0FrOBAAA9BYAACcAAAB1bml2ZXJzYWwvZmxhc2hfcHVibGlzaGluZ19zZXR0aW5ncy54bWzNWNty4jgQfecrVN6axwnkNpOkgBRJTIUaMCw4m5na2qKELbA2suSVZBjmab9mP2y/ZFso3EIgYqcyk8oDsdx9utXqy7HKl19ThsZEKip4xTs8KHmI8EjElI8q3l1Yf3/mIaUxjzETnFQ8Ljx0WS2Us3zAqEp6RGsQVQhguLrIdMVLtM4uisXJZHJAVSbNW8FyDfjqIBJpMZNEEa6JLGYMT+FHTzOivGqhgFDZLrVEnDOCaAwucGq8w6zOsEq8ohUb4OhhJEXO42vBhERyNKh4v5zVzN9cxkLd0JRwszlVhUWzrC9wHFPjD2Y9+o2ghNBRAo4flk48NKGxTirecenI4IB8cRNnhm53gQ3OtYDtcP1oICUax1hj+2gtSjIkEuJKVFXLnADo2tqKpCZf9WLBLsVTjlMahfAGmVhVvJuw3/XrftcPrv3+XbdpXXXWCBth03fS6TUbN34/aId+r38btpp7K4X+53APpX09c4bvdP2eH4R+t3/VaO+p4e7UUsdv1RrNPXXu/ateI9zXUlBr7avSuW0Hbjq3Xzp+t9kIPvXDdrsZNjpLrVkOr2Rrubie+GUoEJHL1fTWSZ4OOKYMusaTHFdEQ99hWI5IKOoUqnGImSIe+jMjo19zzKiemgqF9vRASFZTGYl011RfxTMV5S3hLCA4BiW5qO3T80Vpfzxb23rRWl9u61kvy4uu1UmEFj/Y+8PS6cL985Pd7m9xtDymMREBlnLWsjY38KILR8vueHj84cNuL7ZYK2OtcZRAK9XzTri6MpcaCr6WIOYZDQSLF4El6YDEAU7JyoToPVBeB8lDDw0hlRmEvCYpZh6iGo4gWiirfKA01bOZVF+VRIAFs4+gVm/jSKIES7WWt4vgmSkQVX8PhCbqDxsLu7RN1OcxupF4ArPRRbxDuIvYLZwUM6dFpJMTEqs9JFGNMRfh7rzsXYRbWD4QiUIhmJN8Z57cqMGHwsn3FCrZRfCeDBTVxEX0ijqZvhc5i9FU5IjRB4K0QOB9nsJ/CUGr/AENpUhnq8BxNFIMigeNKZmQ+NLF0BcwkeagCfQqY0RbC3/l9BsakKGQgEvwGJIN1qmy+Ad7AWdYqSUonvv4zk7hRnDjf35nNojjMQZGsx84dACSZvo18DHsnQswwZiAaK5AQGQinENam/OJaTwTc9mms+0Ej2eHbg5yBgrHTcEfiwkvIuhVlOfEFTDCHAnOpghHUF7KpNCYilzBik0WC63+l4NWFVE+c3UELRWMyditQZQOj45PTj98PDu/OCj++/c/73cqPTKNDsPGmqUa1zv5qbPmEy78gt4Wzumm9YR5vqC0lX866+3r5g4u6qz5DCN9QXcHYdzQrQuZmtqPN4L7/LfDI8/YHMTloiEIz/OFGb16i3Sh59e617cIYn3XDHsXLmUWCAQBixKo06H59nXUmXExF9n2XQhH5zvBmhNymthd/zcnQDhsp8blZjZoO234kyOjMVO7szKxncY/ltyR4P100QDowchyESAIjKbAhOIf1vm/pw9vaxWv2cKffnI7K258eP+MjvhdX1C2nb5SRyRYRgkk0asl3pufOK8Z3rcUMfu0uDlauypaXGGs362aNynlNIU4Gq66uJCtnp6UysXnXxUKgLZ+U10t/AdQSwMEFAACAAgAC2eBRp9k43WyAgAATgoAACEAAAB1bml2ZXJzYWwvZmxhc2hfc2tpbl9zZXR0aW5ncy54bWyVVm1P2zAQ/r5fUXXfCXstk0IlKJ2ExAYaiO9Ock2sOnZkX8r672c7NrHbpsl6Qqrvnsd3vreSqi3lyw+zWZoLJuQzIFJeKqPxuhktrudZiyj4RS44AscLLmRN2Hz58af9pIlFjrHEDuRUzobk0LtZ2M8UivPxbWFkiJCLuiF8/yBKcZGRfFtK0fJiNLRq34BklG818vLHYrUedMCownuEOoppfWVkGqWRoBSYkL6vjYyyGMmAeU+X9jOR07s6//oD2o4qipZ288nIEK0hJcRJvroxMozn+va4Kgsj5wkIf1FDv3w2MghlZA8yvvx8rhrRtM3/9EgjRWkSGnPOF/GdwwQp9Phpwt2lkVGCeZBxNFoFl56vd0YCkPsazn1qxlUK9mTyerAQTNEzBkuULaSJP3U2VYm3xxb1fMByQ5jSgFDVg5500E+kVf6aWNfj/sAb5UUAcooe8SpYW8OqizcAxvoev1rd2lURxveuCwKUsHPKIMJe2SN/67QeIQNlj3xmtIBHzvZH8ENLx/ElviWumOezr63AiT76fPmTtxpPD2ZwVeDaKTymFgUslQnnhdZgqpYmVteFlBzFlHKyoyVBKvgvg8v29jEqTQ4MrtNO91WKFBmcajcbo17SYb3sebwbu9+E/m3deYZ6hV/PCSLJq1r/Jqn5zPH0jOhr5slphlmSGg7ynm/ERE5N5BbkixBsqhcuEEKsffYQWHSDNQRPkyAFaXI6x6m75FTyeVtnINe6ZhR808S6DlfRsmL6D18pvEEREwaMHRMrfR0n9L0nA4VrACAyr3zHdofOUrcMKYMd+LkPFPbBQy9Lle7QoWa7wQfYYNhuTjOpH92a6BslxMWGE4RXHZeIF05oGG95JJmyD4uG3u/f/uJoI/tFZjov3GH27BopuljbjxOoleb/yH9QSwMEFAACAAgAC2eBRgoR72qiBAAABRYAACYAAAB1bml2ZXJzYWwvaHRtbF9wdWJsaXNoaW5nX3NldHRpbmdzLnhtbM1YbXPiNhD+nl+hcec+HoS8XZIBMiRxBuaIoeA0d9PpMMIWWI0suZIMx33qr+kP6y/pCoW3EIhoL0knH4jX+zy7Wu2uVi5ffEsZGhGpqOAVr1TY9xDhkYgpH1a8u/Dm46mHlMY8xkxwUvG48NBFda+c5X1GVdIlWoOqQkDD1XmmK16idXZeLI7H4wJVmTRvBcs18KtCJNJiJokiXBNZzBiewI+eZER51b09hMpWdCvinBFEY3CBU+MdZnWdMq9otfo4ehhKkfP4SjAhkRz2K95PpzXzN9OxTNc0JdysTVVBaMT6HMcxNe5g1qXfCUoIHSbgd2n/yENjGuuk4h3uHxge0C+u80zZ7SKw4bkSsBquHw2kROMYa2wfrUVJBkRCWImqapkTIF2RLWlq8k3PBVYUTzhOaRTCG2RCVfGuw17Hv/E7fnDl9+46TeuqMyJshE3fCdNtNq79XtAK/W6vHt42dwaF/pdwB9CunjnTtzt+1w9Cv9O7bLR2RLg7tcD4t7VGc0fMvX/ZbYS7Wgpqt7tC2vVW4Iapf237nWYj+NwLW61m2GgvUNMcXsrWcnE18ctQICKXy+mtkzztc0wZNI0nOa6IhrbDsBySUNxQqMYBZop46PeMDH/OMaN6YioUutMDIVlNZSTSHVN9Fc9UlLegs4TgGJTkvLaPz+al/el0ZelFa32xrGe9LM+bVjsRWryx96X947n7Z0fb3d/gaHlEYyICLOW0Za0v4EUXDhbdsXR4crLdiw3WylhrHCXQSvWsEy5LZloDwVcSxDyjvmDxPLADyFUGMa1JipmHqIYYR/O32uyEvqEMsthgS4UB12tBjhIs1UomzsNh+npU/TUQmqjf7OqsaJOqz2N0LfEYDjsX9TbhLmp1iD0z8SfSyQmJ1Q6aqMaYi3JnVsguyrdYPhCJQiGYk357lq6owQfCyfcUatNF8Z70FdXERfWSOpm+FzmL0UTkiNEHgrRA4H2ewn8JQcsTARpIkU6lDCuNFINyQCNKxiS+cDH0FUykOSBhXsoY0dbCHzn9jvpkICTwEjyCZAM5VZa/sBNxhpVakOKZjx/sudoIrv0vH8wCcTzCMKPsRg41TdJMvwY/hrVzASYYExDNJQqITIRzSGuzPzGNp2ouy3S2neDRdNPNRk5JYbsp+GM54UUEvYbynLgSRpgjwdkE4QjKS5kUGlGRK5DYZLHU6l85aKGI8qmrQ5iiwZiM3RrEfung8Oj45NPp2Xmh+Peff33cCnqcHdoMG2t2eLjaOnE6I59Mty/gNkyRbqgns+QLoI0TpTNuVze3TJfOyGdmzBewW0bANeyNkKmp/XgtuM/fBh4nh/WDuFw0x/bzE8B0YHqbAaDr1zpXdQTRu2uG3XOXwgkEghBECVTewNxPHTHTeclFt3UXwmb4TrQm5k5ncMf/xYkQts+pFbmZDVpOC/7sOKOYc7i9dAY7HehYcseR7d1VAzjwh3a6gCOf0RRmm/jNevl/6aybiv81m/LTa7EzcO1y/B49bvstx3bAH9XjCJZRAmnxaqn0/qfCDw3Y/ykG9mn+BWblk8v8U8DqN8o9kK9+uq3u/QNQSwMEFAACAAgAC2eBRoUwK2GeAQAAKwYAAB8AAAB1bml2ZXJzYWwvaHRtbF9za2luX3NldHRpbmdzLmpzjZRNb8IwDIbv/Ioqu06IfcJ2mzYmTdph0rhNO4RiSkUaR0noYIj/vrp8Na07iC/N26evY1fOuhMVS8QieozW5XO5/wj3pQakebuAy1BXLXpGunAqncAozUClGkQNyfefHuTNkeCMhS5Nx6tPsnUVP4H0ZiqVq+KGsbCM5hgtZ7QfRltyiX+DynZVbSuqtHm88B51N0btQfuuRpvJkhEXr+WqFliDMQd7Ap3KGALTfrnayKPjXZ+iysWYGalX75hgdyzjeWJxoSdt+WcrA7b44fMt0HvoPw8DO5U6/+YhqyceDijaSWPBOdjlvR9SsLCSY1AV3165/kED42ZBNTpPXer39NMVRZU2MoFGlwZPFCGmC69GN/sUTc7D0m+Jm2uKgFByBbZh1azaoFmYM36gsZhQRxpos+cHVKGcpDrZci89Cpajw5JtW/eOhd6+UIhghLA2QjNmIrO2i+OMqffs4Lpa1ndu5hUncnmR0Qz3cc4extdvEdp/RUJ6L+NZVlwOxcVIDQdXPIN901MkIZN2DnaEqIpyvk8dvJa7s/kDUEsDBBQAAgAIAC5rq0Y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Aua6tG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LmurR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BkAI1Jh2+TOWgrAACzVgAAFwAAAHVuaXZlcnNhbC91bml2ZXJzYWwucG5n7Xx5WFPX2q899mgHBK0WEoGkllatlcQYJSCQ1DrQ1qlWPQ4EUowkWCEYEAiQoR5bxkC0VaKiROVYZxCiJEJItEC2GiBCqzElEMkuRAwQN0MSyHQTsEV72j/uPd/33HufT56HJ8le613r977rHfdee+V+vj5i2huz35g0adK0Tz9Z+cWkSX/HTZo0OfG1Ka4rr93on+z6eCX5i4iPJ5U1+/W4frxKXb5u+aRJFbw3bTF/d/1+fe8n25MnTfKsc/+/AiSe3zVp0j8++XTl8s2M6L72RN4V6nZnTPRM9Nc+H7XOO/4lmbnThCXfDUh4Y+WsOYdXfnB09r8++/qbWX9/3fut107nvf4xJujUtFcuBdZPemVG3icfXPvnoPVknfRue43+hOr4Uqw+2hANzAuppFLsx5YKqWUUTg3FuPVE4OiIksM2/fgm+kS40zaoZw98L5jk/tNgyJe47YtNilh0YTE9JpXsvvj1ihmh3Y+ZGptayS6KnuG+9OhefUk6nubQOu2kjL+Pd3q7pvtDW/Ay94+98TtVzIYNnNGfhj6eaKx8c2wOz5P0wUkNhATnDSULVcvtG7R6ua5e9QW7X1lMOxkkc7o71dwoog/emopk5m5gPdkkP/bhY5gI7xxRyhrTZNb2oerIvcd4RghAEmQOldR0fWig+AFkRWrPIUduR7QqdH0+UUEzzZntAhFjoWIwdrcWCKlnaS5oqW7sT8piNcyuD0npplGVzNFwq/N6OatPfSVS1ByrOvcAQ7P3CBw9I6/5B0TbRm95sZ/aEjaEQSsz7KGddiPHeX3aBqiiL4mktXXjlOU1w3SslFqX8bRABfZZ2UZ5Qrm1Ag00bZWN3tfzEiTs+/TBuQi0a9p7+l/kTcMfTQ+4syd68PhgZ/xIane16wrDp47ikacQtX9a4/ldzcNhqW4ZZojCT+mZjQOtyeGecgP5I6KUtRUX7l0Yg62JR8rXuUYLpuGCaFmwDfLpMwL0l6KHLw4asmCfy4d1lQwWscqP2GGWmmstpunK6f78BoPCHFrS9DYaeC3JaTcLSPM6EiUJHjgwAayy4quKk87JmxjhHQg0j7rPMSJwjoy07bxcKGpQrCDiab78AoO8HPK4Td/ObC4S+So9C9rqjy4rWVotiU8vhoIvWbcTHjCsrQNsXRePYwPRHRskTqfD6GSrAR9VQRvXOs0fTFSJ4dpIw4xkpnahFqHdBBoI0g1y87YwuTiaKeBZ80kAmactFzssrDxDofV1MPODGgEjc24ZrsP5RVhkWI3xqgFeKeExFqpVbv3bu432K9C6wuPvmHju8g+m/NgFq/LDg5WY1VxkfsGtOTRfNM/QEKvYmERER3uCLECB+SfXILfXWwtVADnHjFvdyEK0ifvXPXbJ2FjEVTZNP6C1bAPu+dRtJnojM7lMzN/kXdAeIh6VzwdV4l6Sc5ikJPH4oElB/VgeC7Ll1hxRQyzE0FXS2+lOaABlxiIM4ubWAamuy7INhOR95Ktcs0v0KUV124jeKn9kGtHbmEhkz3QtOQOpMLZYlko7wD7IPjPRNYU1RoPCA/Q2+naJH/kxQwKywcFZIl9zeDTSjJUiQfM7NYL8XSBFYx7IDO0na9IkTrFRDX/LjGk+cBXBeMVlYXX7roAUj79h/L5hVP0Mq5G/81bAj4vKfPnA+ekrfoT5ZcHe02UoRA0GzAm5AsQDsXQ7Zme9vcDwrbh9VKob04Ofl9LKGhjBJXT45I6kOC6ERvEq4nKWx3lw6FYYX24cmc4H2viifKu/M26DBhD3iwVQhsRPpe1iF/GWCiXlXYpOrGCkMf9ArIQV9gMjPeR8FuYiSpvavgxoskj9lYe5JHAPoUOKMMlfg+uqoCooielVYGgw0AWQXWjbkWNsYFjFvEXNub1s1Fu8PeE0eZv8akj9wdnmWgN88ZRWsWN0D8yt/UTcALkHs3Oh4OxSeT5szgPdAOyQ/J3F8kMwWBG5a3o5r+2K1jgwSj/ZlaAq93IxN2wnniujJ4c8vXIlG8C8I28r2gnjKsizCl5Z3J/GLYRM4vVhVjqrBlb5wBhQ38dH8wCYqqbRfjnQuMdeAfStkPglIs3Xmek5okAkuO6xH448y097CdrDxIN9bnV+QH7NTxsAhc9CA7FgJlVDzVGB7CIlw5PeBhHeKNItU9uJ79GEDnyh6AqBBGbUDVQywlEulbIXtsnJuQAiMR+oRqwdW8pkMkdP4b4KwjdhjtanFJV+KQmjYdn+ib7Kx29g5ha2fSNWQlXD1ihPuGHGe1OOD2PFLv4XmdLjwWpc53SgCWps6krRJb9VSgkDkzRbJYFsGegAu2BhwKRl9Qm6SgW3mF8ruN7FukIw5cubxM5hbQVcqSHK+qpTCovBLgs+Zzk6mifiQYkjC4HpAqPYIe5gpMPMvrrMWGaJ0CizLMtVCK03bo9al9WzyjlO0JYr6svIqgdhvKWIrcR5COdAqmudbnbeqKBjs/7JsDJMmzzmKQ7FhKTW51z1w8uFUjmL2/nu6mxxP4NER5Ifw/hRS2hyVn0XvRYahSW7mRku3psDUrg76MXQSP5ybMlpOJnE/ZquttRggRRwGd0ujibOQ+WTwOEoeRPkcY/VT00YgVAkT5+C4jlZjdBSP17AlA56e3GrS5FUmcyTvBZ8B97Fb/xI7Qw0kAAOIlT5fCA2hiUD2brkapvDPZaFSTUnH4rXELVmRjiCrOFozJZwf2NamBxigGQkj6oBgpHumFaXEuiyOE/ytm15t96ZUsgIQSEJA/CiAzFE7xU/iuNDfqi/Oqu0ThzPnQWmgpVilkRGT9c4B6rnrD5EJ9Dt0FEzKx53lqzJUzbB3sBC9HLBByEO6R3YVOBpMGoMF5O2grsf7MN4F5qLa3ldRjUsEIjLOGbdHsmWGHjhNAIiUcJKJ0EZHsdBe3OHMuWxxU5iK12OVYLPqmVYLYgcPqDiMMsLjD0MJl0NQ2d32eViWDmPLh51RGqVqyqNhr0trOwnHtvxHWIj/aTYMYAf421fIDhXdYms0e0dsU91XXlY4AracNH6Yi3H3d4Ow3kdpBuu/VXjK+7P0l2aV92xvPA7+kz3Z/BnY6Fr0qP58L/qUG4Z4MuYU8ZzCG6x+/PmxsW0v7m/RNwRv+7+9HsfnDvW4fB/2OFe94VzJcsyu49Rm0tYJjX20zzhO83fBPtWYsnysY7XLHe3SpNMtkGltmTJez38BvV06srU1M1jw36Uj3Q8zRZRPT7NSKev3kWNaBinOfiv7Wr1RszYjIHv7f7H7/3f/PT4kZP+b49P/fF3lNiXJP9vkPhHEEZbeM2I9F8PCa39NUZNe5qWlaqKSvM/zFgLQg3kAuBywuGJUbNJ3G/MmuQNy+YjKhmNU5pfaNNO9go7WJgNvIOoKZT19p4fs4WvvZfZPKGIe2lv81gCBGuopQ3dM/1uc2HemN7Hna5D+07j3YnNj0kWtPV0P9+QGO6NKFYsyWpSdKzHRT6Hma04vfcDx6qBeSUMnel6P3EDwT40Qr6DID+83nU1/ZhrGMXzw4RYAv13qMkeNdcQQWm1JzNenGN0WvY/TLC6y/EPNV2pTz4MDV0wZqmnvvWUxVvedLetuL+qjnKv8wUpBNm+XfFhJrfzzMUY7OO9L7Lj+PH0kXD5waW+QQc8zz0vhspOtJ8biCEV/ldNilT/v2oqVXgUL8/e9Lwc1E99PK/0YrIeV/4VwBjBX+G79OcEW0/XffAnMij/+E9njv72T7FK3vBfP6Fw+yyxdaTga5UADMF4tH+oD7vsRKWwdOeY/9vx+KkiS7Y3LpaHWWn1OPHnLVxU6N4nf8rE1d7Fk8/9lZD9g1OCJ2zgXid/Gqfz3l0E+fYvsY9+/ovlpPzVcFvu37zwp5Kpu5w/Zf2fs5v6ge8fIIgQ9qwIl7GZlvYzefjRuFFYXdmVqX8gD5wqI+87VvRHJEUrOjHV8eQ/QNeGmzWDlbeebqsna8/B/jCd+Wmd17m6TkwOUAain8eOtD+OoIpo7Z8BdSu8eSF/sNfCne8xB4u1JwpzsucjLsUkh/4P8Ir7WCx9qDYkU5c7L7p7lssnsvc5KuTl28GBOJWh53nlMxg6s5H4GkNZTXT3gyuRVLf36dvj/w/oaHkp7H2j1NovHFviyOgdEoHbp9q6LCeIS76Ut4FJ/v94fsYCevJ2LhvzpOFpWk6U/qDl5mSvE+3JynARKXM35il+9HGpHr1VqVlCQ1CeJ4sFKUMPybyTsvCSWjihGhFAkgSWEUpuwWRywwpi4qwVX2ooxCrEFD6/ATuPz+dZZ/MBq3+DARLLU848oddbc3kxxCoUKt8a2TE3z0osrDFYozr0FmKBjpzL203ET2ltGSC/CQ5eMAROKE1ZOUxVScdOucHI9EicU9IA08FPYroLNj49nY1YJuPRR2AfgOqDiezBYiXaV/k3V/331KfcVWtZGSFloXnWaXSOK8ViepxwFYjlmLeaERESIyOcHSXlxULbwCqFazS6oJSBJH/DBRbTsB1UIj7PjEXxrLkKOU8KgLN5GBQSyWH6VXc85yJG8/YncL9dgxEXIFWFG9FlQmb3Tu634EALrPeM2AGDlTIyNRskgf2ZIX5yu3wYYAQjlPPLfI2Js/g8Ci8AxdtfsSBLI26KC5N3ATVMpqJiaV5nUtgP0I0d0QgzUpRrjeIs3Bj2YLht3/AL08YEunJJVZGuj3zC70B7Jb1Y3DE9gCwJzCOR7+VTMXKxSFoOGykSuW8gbCTis+rnd+D7cTvwRVEIQKzNn03uZph2hXV0WfPl5NkrequhKgYJGhiA6oFlNEF4Se/gpUv8Ca1VqWDgxUooMJpHXYmKkEyvexTH/YbezqDs0ijF5cN9HxO9G7rArvmoyMICBbA406+GW9wyANwDgxS8gNm83WGOFDABksqxEaqdsKU003MGodrqkSCMCfTV7rwZ6fU1VPpwzmrJ8Nc+pdFh+clhg/SRAO1GW5yZ0b2LKDWIt4cXxqno2A4zw0SxVdNcdW6RfhTi8T7IAyptM8zzaTN5c9gFr6TYyQPqhBcl9kuahtsWyDkcyo7ydNUxjLm7ZhEW4FfLYX7gsDh6FhhN5Ejw/dRZokheMSarsOXpGWBG3zLaahBQ83mZ1yRK2LwVEud0Ub6i1FWaKJNucjemhTnEPDFTs9UVGpUFZeUTHqxaunMb0TN7OwZGUeUuR62unX6gfQB+mF7MCNKJmSEdDZNgB7TihWU4+Z35HaqBYbG26xGsLoZIDQsVZvjRa7oMW1zqKjNQj6xWANfYNoMyhpjoUTIHld/G1dnrQa5CR1bKN0fVTkz53ZLnUof3mib8xZxPhRNy+KT18kuS/7EkYdZeoUj/5h+KJsaTC+ea2SahoL0E82+FVvE8AXOg94a+pCac+kmreuTYdOqKVErj/3mV+b/X4et/kKy/qJrZTw8gT4S70OuHWqMZnd/6EHBQ+ijPaeENDTLgJMuPPs14W6eXINzy6AA1kWNtU/bXmjua8niJObwQvKk3+cegcUEFYR70DNh/nUcIyXRx3arsaczUWjv2vRr2diKjzreZMFWtzwKp49JypyCS8Pu7BSZ4MHjsuPpRWp5u+wm1PgekjHeoDz536W1CpeNIOfN9u62s1tpuXB8h3WTK3cB8106kS57F/6gNUKldrU/raYlArgNqN/kQzpSwpMHRv8c1l4gX2/28Ip0RB8p0hyIQnxKofvN+d482+1m1Prhe5llSkGH72CZmm9LBYPhvfsZdPA8l+623kyK0DT4yS8NQMgD9Fqlro4ZKexIzfipuXc4jDZT2tMWMA+9tS5MOnhS6yxeiRNLrLsFG2gTs0Z62xJFVBhFQDuIX0+0Q+4GRrBY74uyjj88YYi+atw7XGlnGWAHIcs45nSYB/fWEMrscJ6WfE2VbjTKnrXK6quZx5VoiwnwsKmihVj/q0A13WWsuW0I/VQlCC78fV0m6WqdOcVV5ZnVUWvvwW17hQ/f69th2LuGK3LWfSDuQ/yCRR+KbK7xVHEtntpJUSEJ/ReQsieZtpKtXqRSbjeVPvvWJZrikkiWLbyyGBzwFeYQSKStdBg1glWHJDlMs5ADeGenZwBk1RQ7qBsSCixCefNv2QCRNsV6R9a5Ajt7L5+1GQmnflxE4fshxWesWN1yF15G4xRjHNHKvH1lXBlKIHA3gfjiBzny0f2o0MzIsczG7wCUgn7f52S2uOLA1zJq8r2VYbo3MA6oTN4QP/7wGD7hVqXVOImWkUdV18AYCB8KPlypdBqYPiIWBICwCHAUr6UjIwIgkIs7APgPa+HIhFji4rANhDMjov6EvG/JottR8yp8QWcUezJLCGYMVAKLG/oA0qxxoI5/ipvrj+AVUellEA2w22AcZVjV0xSyJ9lJQD0fvqzXQRkp7MK9RAzpQRSDF44hBxKMnc49i4gsN38Dg5HjugwNkj+822qqZVhgOZC3USq/5fcRP5PFwNJGDblHkyIr3Mft/U9KGsgJqQuErye2M7lhuZPZiWiGwxOFozC/zMSb3LQjkLLHfmopcGyGJ4s5IDluTZLttTtIQ8XuwmfJfGau7ALypgi9hBdHkX85GowtaFrMbWdwfQHgJfWRLScWNWcrHUeyCJOazOztRvgHkoLWrFfTFu1S1j/ta1nGLQfhZ0B61r7ZxSz5ynVPnIztamFYzO4DCPY6ZmwXz5oMUWKyZ3pIT4osT6uyFhoZ76TM5ekoOcJB1JSnst3FD5XRshsummY4B2DKhoQCQ7Luvi/ipfCCgJyZkpxyLLrW0DBbShRnd3aOjUO+9rnvwxEiSsXInrFkaHeL5uyToe+28oZXQqMUaDHbBpoJdK2A4QPv2MvZK+xlDVBrBOaJUdjhMonN17WVFARQJfko9RH4CmRhz9fN93wZYEqfdyLnTRgW7B7Yf3+NKSttH8WRGwQNntRX/4lyxsyfH2PK7FbphhjXpml9dJ0x1hl4bf15ygY6dbcbUdKSIEE7UnnBaYSd9SQfeEd0EI7g0V8RDzuDJeUKeKPsStxiiFxSZQ0uiZpO2KgzGgKzOYdUCoG7c9YvXYhgF1LgOV86vP7DLNtulWPwV3bAPV0gkzHBrhVEtPpbbthIcbhkdjgtr7s04Rtdu7bmo/JLIK44JC108O5G3nz5yuVncPmB+15q5yMXSqgLDVqPxYmn/02/RzDn2411Pn7kqfiC7lxmyuXDOXnvpk5aMo9z9GN+g0mxExmMbuyhg+yxnUqokfKYoV24oHTZslGjzy/hwM+uIDv69Ok50CTLvQTnLFLDFwFGxI3QRv446q45sMu/KgoWB+Ad1VJedcihEAgJgyB/Pn6I0zA6qczv2oT1Fdc+8+WNKTXOF8WdJz7rEz2SUEOYz70urMliAlPXbw5Jx1uquq7/51ZEHzqNeNfmyyUteuOp4Uu5Y4N9/NLPOt+Mguz3p4TMX386EvKBddf41I/Xz8IfYfUniZw3DQy6fs9RFMVjaAwDjQv98g8DeS/2ps9BFlU9aK2OHrH0GJiOj+xi1taWwPWzgdkCPCp195xkFiWOicoo80xrdAe6FBh7BwVimqfAlHGeH/VZv7jD3CpUlzi1vuPzR5gxa4285wr6NSoLTpt4qHTgyNJE5bB6uQzoWhf+3JByba5/++CaVYLnl1VyS3n1M6LQpna8GzZWKwMwwqerScx3tKo5dpXY/xBTqBRyHKfK9hAuWjkIjZIkunxh849vK3u+u2Slaw0Q9epFb3Lp7PIso/OIIfdOygjE53Nx4cTHts3OHxgiDP9siX9ezZPxWdMSFu+IPTq4ew/5o/hY47myd8RzB3qOeuSGMboJcGFYJRn8+11zCHLjTpjpKfTb0/ZSCYu3oA1H0vnn5ZuSKg9eOOPQch76XZczUqld4hR8eNcgchjbVZeyzWZ4sACncHIHTpldOLYKRdu7KJYFwStoZ2H5dRX15q3eescIizSs3AEiO7f06FvMkIMSBlUpmN1akzaD/Bi8qVsOdgZUficXcrH+YNK/k1shwOcfOJB6parWwq+MkxEKB0BgyFsH2Hr5Ytpgm11p9lBqiTyLJEfU1prr+k5kPOBFfhlnjid5Fk9cRvVVIEZLfcGpm3RN3eGZoXWZibrV+X3glG8m2MK+S8OTkKGaBcaB33e+DjjY2wbboVPlyvsu/nIKTyUSCHNgYZlhYHwtWl4q1sPidmtyWxfJmWJLbVYllDDlllirXOtuIjvZqrfAmaWuY04xJ4c+hXK2QJSeHJ8kfw/iBTs9GscOy0cR40DUK/EI+6qes4r6CjUaKeNZCM1beOL+fHJa5BOWLjgDhCa0V49nX+uj7W4CmONtRhschqPEO1NjYJZyfDfuyKGCtx0GFgvwvuCtNY4+Q9VCSJPDDKffEfQPbT9M5PlGkZVk6A05adgm5BumcGRPSSx0379LN141ieF3nAPxYKRQAbvRAgQDAL1I2cqG5Hd6TmywY83z5ieHzM1WyuJu5bcDB6oWrf1Y/CvBPgmoxUl6lzkr2OKWIISjGTNPv7EUW0ATbtJNL9FmhgO18QPgYsWItdykmj0LeRQwquQ+fHKdhb3ctB7zBXt8mt5dNPcXgKsxofzJZ4kcylMKwYOZ81Jv02q4uw28K7a5h52DkgGUjBHu3jtHdxaBQbKzj5L2vKzqxZb4ipDIonwRWkSVEz5OlDO9u2Ergakh/Yjiz0BpZGA5tE1qJHagypOpY+JvrnyyQzgUzd3OPHvnq0ZJnGvuVlo6dchizF5V9ZBi7lF/amLSSqzOBla6E4amfckqBAeWUNsV58MAgupZ8O5cPnJ/dAMLq9PP7k+1VYlkXudC6zetU65xZpHPQ9ZB6VRKTt1A2tW7V5HO/WaG1sPg7z1JGEZT0iIgPcMWTCeu0+E7Wr6qj/GeW/NPtZ9JfAP6wb/ZvCzvciFWesFsAgtR+/F+B3loQqo2euAVxxp1NBlv702SZjsuoL4t1f/BN/39UgMKSzP4bQpm9TRZuzZdZ8oWE0VLCMnegmuR3wxJdaOwZc6fP3XG8KDXXGk+2ZxprqWZNstfVjVA4QmvY8lwH/NP9Xv8iv3Y18EV53RUGdS6pN2dsmXgcdzH+1VeqLiz4HfSqLUFfT2rb/BzRAt+Pfiy33S2/SlcbQ9v+8WLLx1yS1ukwq8/zWL3knn9v/yc9uY1bfO4PE7wKdlfBcRs2vYBj0uvypgQsreSHixOy2aKe9Ba3uI2iCVv3PHuVr7wHw4maxOnHLz4XiWInf7KIRiumDy7ZMnGr9vzdKQe/1GiCwO7dF58LR0emvXNLfCNB3vTT5peAXwL+/xnwVjiO4DL3EwoUePXfiapcwYzH/DVAT8IJLPXzWhUh8f+OIkFAHyQ5ukjNUqgg8YTzK03Y+j/vlJCY2TZSjomfjeP9CeM1d7U3dmvCov8zNqsMfjiO08zRPkx/799p2rbIm7yYjybr5QbIa5rLadrb1pTVxfy5XEKiX6rIS8AvAf/fBVwvvpNq/6XcvmPU2lz1PMBqc0fmTzNefVj0Yqk4vN+L+Y7/x18n5BqHn5/AXe+EZc4MQkkBMLN2AmbD5UQm6EvlDMzjfFf47k16vrHPghD8Nz3tNfUYnQ6jOnj39gmBsPIgg1XrxPsOV7jSIJPx2lD+xOL0fj8m1x0TD+V2Csbk9HP1BG/WXe6F+uHBxKQP540J/jpqgk083L3yF1KeA3PHvZLrrkxsWqnYMLYyX0U9h26xWzU2GV5CegnpvwJSGx7sHnsKEYFkDfW6dzSYh37aoJWujJz/4vjuhOHBlUg92O2+P4OndbgfEqBbvO++OENNrxh+oHuyV9he63XSPlVUWjv70z8O1XeRo6eEHfgJixNt+QMaVz5gqQkCI362nyxuW/AHBK6yuKRi90MN5Q98WrnFmPgOlrld7/yqumrrH4aMddX/S0Dk9IxfD0U0O+mnY4jezozqwpoXZVylKCzGfCUnvHPNu4F3nsdPkfxB4lFdyFmtQS+17iWk/yGQMLTKKOfQBuc+a9qO0VUvt82+JHlJ8pLkJclLkpckL0lekrwkeUnykuQlyUuSlyQvSf5TEvcG6rbBb9+rlQQHPLdTfvjnTVSCVa2kKWHfDSl08TnYd3+/j9H0/QZ8ukmTrGwvwb7X02tbmyOcE4ql/He/Mu3qEA19L7D96jG2Qf7hf90e/Gsq8cgBpO1Rr3t0dU3HcJlQJB2+QjV3ZBpv5QJv89AIalhHLzhG9XSh6Fy8OcQbstS5N46v6dtEbxc3iVmpWuBdhHNdfzIfgZPZ+xIFtVBB4lpk7+k8wJcXamWMTe1Hco6qvEx39m2dYd3MjFcDklmqkKq+BB8os1oBcLa7aN27BX/wenqvAWzGl1wavR2BT0LVxPe5d72p3cfN8GvtyQKrRn3AC8/od2++U6D03WFQ/Uw0u58wfGFD7a+VXcY1xMR09Re2kgIDy1yjZd2JBftqHNLooaVJ/kZyaq3VKJPZgsu/GuG0l4GEL6z40DZw7GgL6NdrBgu29XSGa9xitmYN/WRvVeR0mUhlf7V+Da8YqPYDxmDlHHp8pJzZNfLl4ShpquHBFX5tYFYLI9Njd+f9cvbwSLnBQMfqkpGlFGaz+wUGafBe+dfBbPSP7uNn3szuEUfZZosKDAUKneHdKXXieIlEkjDXOvtGoXljFBr/QOy07ChU8EU1KJydaxQbozwjeJNdot/bMHPp2CusypDI71i9a9QJVe+xeeWDn4a45CacmrKwkkclYaY03J4lk287HEX9IKsinpFHfRI49ay4PKqfdylfaU2az6UGyk/B0eVTb8IqQfOC6MLlGS5B0fcR0VKEHJtOXkjEKwa2lGdsWXbQ04dV0GvF68gw9FZVPi+dGa79WayGuMaokpN9dLdqllk+vdarxEV+Pw5nLrtcyGMh5U3hBUhtewqXS48P+TyqHouz1hvvjJpRq29aUsKXAQpw+xHMR4V0zOof6ScXSRE7g4mEN7HR5exE9OhstZlVr4BSltV0wEL4iTU03MjChjkdESYpP8zTfTzCLI4P2UQtDryLd5ztDYqcyaHUlsk4P4nTV5Hj7qIi86jyQEEIP3d5QljowWK+vaOAnhw+1KAw7F/ENXiBeKFBKa/Ll64uG8Wn1nb0QlGrTHbGzEpz7eH27rm7jJkf1DStu92Bc9nh6Vzkxo4BrfBGEcuzqLItfqONkWGCSEX0wTz5vcNRVdcQ/KKd9/IU04prK7U1oSE0ihnJLa5RdJi/SC0uPlhrdMHzGT7txZpf60BVmqe5LDiuyub1eFel8parx5XRxxGE42xPVN0z6L66iAJ09XqPYijNn8JRvYv7kH2NGTIf7WxuYlgtLYNXbaE4vm4UBKrrLNZFYAIozXpi1Fz+jZWTCJx7E5WANaIg4TNHe86ZEUPPs7XuwZaspoO1ie4joQYeknlnOSXqyt7Bq4fbKQrp0Fn0WUF2VHsFPbm9jO+SCUS8jwIpHnzQ+JiYfyvetgJVl7FPR6nXh6yWQpkzZT7km1xoEZu0k4mYPAQLBVWYv6ESZ5qFftPInxM7KOGLUE3S1aZ0JJSSfgxwn3LkfmGE6t5AS+OInGfc51P1pFDH8FG6zwBvxSZ6qa3Rd2lCmtYlHZPU5Zk8G0QuR1LE+f7RvV2CfPdae5MmQ9cPslCpMRrJGViePG7foWHeq14g0KKimIHhXGWK7WEajNwtXjilgb49LDJJwhrxeqOgM5mYOJKJy7rNyLTtmJYNWUtqw91qjQe+rFaQL0x5cOmuFLnC70tl2GBjn3FIOMgXUmnsXjIyVLawI9qejc7UupQb9ZZxHmLN4Sh2S9sKlzJWtl3O7L+hb87W9lbX3B1XmBxZMsYqbETpXp+zB5q5HxywYPsHKi3JXTVaez/fHrIn/eRZy6BezOs990Qn1VVaUljqtaYb2+7SsDN57+PlXW1yMpcXEM1z/Svru6CRfD5fAEw3+ybyCPPQicIqpX6n+K5WtlvzKo1ossPkDFjD8qNR8+p5l9CZNgj4qdMN1WAgvef5K8wnQqGQG0DV2jGwXB3Zt4F8Xq451sty+RK/f1pqvIUEoPfJGflNH05ZzXkLtruXrVNeoo9YhJ2jSgo4bzqwlwFX68kui2iMC1kkFwj5iZEOODOKiOA0FxZxvAtOY2cLeBefKIdrHpqN2iW0v+FQVjbXSV6Stxxd07x3o+EA1oVHYSjbcqVcZFv6/ZhJtFhk+xXKdbapydr9rmaXF0n7xX1k15ByEX9Gwa3A+vM3mG0wHJ9D485Jsg09gr1f2mW/XDDv1ELB23BRgU65R2HoX2A9sTBWdAzeAOA6UlvEISglt60e8Od4+4P9GfX+Au2TZBHP8stt/DxXBrAXrDQCUHxjMOMSRLORzmz0u0x/SHGmLRwTFnpLgUJIwo5rnwOTbSFQoIosFics/Bm4FJvhcUvGNl/lD1y+kI5lmoSCcI4VZjvz1SlfJYXoeYz8SZQzhLZVrd/lFlUlhDFiaVlQup+KxPGsW1dQDF0/xFrvSh4eyWO1vFKL15rUkas2TN/5UQJ5bFbs5gkE3+c6c/pD47PGVkmzWy0goT7MIyDlt73lcfAN03MVfDCSmxzDOkknbFcsTwxrS7aNxHM5uOFNqeoEyhnLNrCiAfDZ8Fp1nIYoQswHTvkGCl6v3rcJpIzJgtKpddq1SkTG49OD6JyzjEhiUfsUxo1eK/2wHXnqrJhpOysv7c2YM6bxWRfp6aY9c8e+p75N/dxkWjtmmP0ul4/mp2wEkXVwsA02txRm1517jc8pm53IO0TbPXK5EZMnL6e3xZlUl7ZUKu+4nN2x+QizRQyCEhcs9okY+79Ku3ilQJdCMQXsdopoKkXZu1bGYgxR7mMIN2uSTVWi2r7ek0amfo2kKzAxxHpFO3pl0AALiXEpmN8Vr5Z8rvPoSnXXn+Cc4YS4zpuXBU3pLcJQ4ZjXPVc7fCVxndMjGd4ycKyYfNNXbgkq+RybJR0WLC9Vf4QruQPjIHwJ30kdPg3ogHHNypUDGPbfFkfz5HqKRCqJooyobq9SyBL3wQRaAwIH7nH1c2WaH7pdrpKtT2PrmTe56J/zJfpwY4hsPRFH+77d5+mbajMYvBmdkWf9hfELx3Y8CjHu8c7vICWOPENMkXOCz3TdhMvkBoMh+9m6C0Yaqa2EOuLqzdP2uHIJLmFrmfP6UNSU6i7sR2n25N5Vz8Qax/RTUKNX8+E4gLDXVxVVWG2Yd1/zsxhO8lXr/7VTQ8ylUqT9KeVrpjatfQ7TAOlVkgOYO1O7p7TXCZs2rnlwZ0TiNUm8BM9uGo+DqCKB0MJbI8E7DhyJIoxZQ/ajKGPG1lH90ahV968WFRSDEXdLMZZVkP6iuPw6vWZRSQW8b3Rmjs8dPNLN2pkucrQjJCOchiLI58gVFlu9/t16Bb3YfeJS3L6ZIIW5bpeABwe7f3Q/3HeA3QooyUcG+croJhxnEEd1vzDSeGjkaTaB6VB57a0IflRp5CtuS5F1A05m1JK9cvND2FOd6gk6vnks6ubXLw/vSEwdWfVbNLnUdfPGwhraeDxxHyh4oNa5vGR66Y6li+WCWHAZRD3f1Ua+nC/iEQ7IFT7bO1ByKWTC2Po+tDLH1AC47mDW884BbYAQBQ5AmMsN7tO90OWCzUv65zmY+I4gvGyrf0a2ZUdOeW7vIIasIeZw5s93FDZ17YXrcGakoxPZ7Mo+FM6nXs6nvV6OR16tELeOPy1DstlkT4KrzeScur0eORttglMWhK9cO4jJM4p62S4HgI4VXajvnJ2dkrr9cG34+JLE1uspUam14z48z5VrXuoRxFahrEQXWHU1mtWzpke/0yctXiOZ6UoGe0Qcq0gpuHLdD0W+Es2Lgaq6UnS7hTKHQeaoNND9KjE8/l0pCRXgMiqdk1EgM/96Zuck/w2l5b8nQm6pRl2Z2rkxtX180u82sAe+7xFQqxZaw9yTVrqF2qOP2Spv+jZSRKvddc1DDfN+oLLeJ9nvD2X4SeMbwbPPVo2vg38HEaYVEX5ANBigWeYowYBgLCbgxg05ld5yFR6rUo5H0/RH+6e2En6K32IKcUVI4RaovNRoBR8foCffEqcffw675PWxxU6eyOJ83cdkMq1tWmmrVpYe/1vCNaqSlYwlXDcO2rdl2NpTDZiFHVWSQuQaAk19FFgTq0XzWyDkBQbSNeBAsPvAzE22k/lqQULVfKvFFUXjW8i88CK2jR+rITL0odpjjgMfc8xpHLNuuje6HM3jfP44pTyzfc0UbGFEUDf0hdqsiK3XCg6xNkSfi3IUeo6n8Sm27T3TdyGtbkw3mgnC6AxNL0Pesu5h1/a1Yy8zZ58YZoQMFstGiqmcET7nmCfVr4pjAzhM9UFgjb3f6KCNulQHZw+YQtdCeBfXv44l41WWnoe9rtpgBgfYZaKjG1Iq22irbAgq0ixFhdMQhjyp4V1bpsycSU1MV0S2zsDOVBW07TL/3faFLXw2zsW3WKmw+fsjprpPj6vumXdAs7umd1Mke4phXRhc3wp2Y9iHorpnmpsS2YM2Ywfzp+KOw4XH6jI7BksGDfUpYJCa5S4o94ZA3xQEep6o6d8U6c8AydW580BihsYDN8wtLb6qFB7deZkr42DZfjh2lFfxGF8OsJp+LMZdnj7K8P/JdC1f0b/pnAMiyaPB7guWRio+OdV9emZ7dYrhfV0CfXuqr7ucPJX9VxXtUJ7AMXSuZ+x01EnZC1Kbtkqe/vhmz7cTv202PWEDeqwwDt5csUeq63Xq1eP1d0VOOHYZElfqCpTOdeWvjZXe83cCfrXBtNXuewLNJRzHyNDqsbHSPustqiA5KoVC51Tlt5OnzkEXvOW+/umq9SvLPv7yn/8LUEsDBBQAAgAIAGQAjUlooHo6TQAAAGsAAAAbAAAAdW5pdmVyc2FsL3VuaXZlcnNhbC5wbmcueG1ss7GvyM1RKEstKs7Mz7NVMtQzULK34+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+/sCAACwCAAAFAAAAAAAAAABAAAAAABpFAAAdW5pdmVyc2FsL3BsYXllci54bWxQSwECAAAUAAIACAAua6tGNdvZrWgBAADzAgAAKQAAAAAAAAABAAAAAACWFwAAdW5pdmVyc2FsL3NraW5fY3VzdG9taXphdGlvbl9zZXR0aW5ncy54bWxQSwECAAAUAAIACABkAI1Jh2+TOWgrAACzVgAAFwAAAAAAAAAAAAAAAABFGQAAdW5pdmVyc2FsL3VuaXZlcnNhbC5wbmdQSwECAAAUAAIACABkAI1JaKB6Ok0AAABrAAAAGwAAAAAAAAABAAAAAADiRAAAdW5pdmVyc2FsL3VuaXZlcnNhbC5wbmcueG1sUEsFBgAAAAALAAsASQMAAGhFAAAAAA=="/>
  <p:tag name="ISPRING_PRESENTATION_TITLE" val="【云计算】互联网云时代网络科技PPT模板"/>
  <p:tag name="ISPRING_RESOURCE_PATHS_HASH_2" val="f1c8301922e96f5b8510c35afeee532f1236a6f"/>
  <p:tag name="ISPRING_RESOURCE_PATHS_HASH_PRESENTER" val="b84b4f3d361b1ab44dc1265168a8a0afeca174c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PASSING_SCORE" val="100.0000000000"/>
  <p:tag name="ISPRING_SCORM_RATE_SLIDES" val="1"/>
  <p:tag name="ISPRING_ULTRA_SCORM_COURSE_ID" val="20E755BB-08D1-49B2-82C5-152DE7668EE8"/>
  <p:tag name="ISPRINGCLOUDFOLDERID" val="0"/>
  <p:tag name="ISPRINGCLOUDFOLDERPATH" val="Content List"/>
  <p:tag name="ISPRINGONLINEFOLDERID" val="0"/>
  <p:tag name="ISPRINGONLINEFOLDERPATH" val="Content List"/>
  <p:tag name="COMMONDATA" val="eyJoZGlkIjoiYTQzOWZiY2VmMTkwNDVlNmU2NmE2YjBmYTZiNjM4ZT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416,&quot;width&quot;:1847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3d9783d-a74f-4a2a-b58a-f2075cf991e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onstantia"/>
        <a:ea typeface="微软雅黑"/>
        <a:cs typeface="Arial"/>
      </a:majorFont>
      <a:minorFont>
        <a:latin typeface="Calibri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4731</TotalTime>
  <Words>3976</Words>
  <Application>Microsoft Office PowerPoint</Application>
  <PresentationFormat>宽屏</PresentationFormat>
  <Paragraphs>710</Paragraphs>
  <Slides>110</Slides>
  <Notes>108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24" baseType="lpstr">
      <vt:lpstr>PangMenZhengDao</vt:lpstr>
      <vt:lpstr>方正黑体简体</vt:lpstr>
      <vt:lpstr>黑体</vt:lpstr>
      <vt:lpstr>华文中宋</vt:lpstr>
      <vt:lpstr>宋体</vt:lpstr>
      <vt:lpstr>微软雅黑</vt:lpstr>
      <vt:lpstr>微软雅黑 Light</vt:lpstr>
      <vt:lpstr>Arial</vt:lpstr>
      <vt:lpstr>Calibri</vt:lpstr>
      <vt:lpstr>Cambria Math</vt:lpstr>
      <vt:lpstr>Lucida Sans Unicode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Microsoft</cp:lastModifiedBy>
  <cp:revision>945</cp:revision>
  <dcterms:created xsi:type="dcterms:W3CDTF">2015-07-10T08:26:00Z</dcterms:created>
  <dcterms:modified xsi:type="dcterms:W3CDTF">2023-09-04T08:13:53Z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7293DD4AC38B4AF58E93A37F8D027674</vt:lpwstr>
  </property>
</Properties>
</file>